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409" r:id="rId2"/>
    <p:sldId id="469" r:id="rId3"/>
    <p:sldId id="296" r:id="rId4"/>
    <p:sldId id="353" r:id="rId5"/>
    <p:sldId id="346" r:id="rId6"/>
    <p:sldId id="308" r:id="rId7"/>
    <p:sldId id="358" r:id="rId8"/>
    <p:sldId id="298" r:id="rId9"/>
    <p:sldId id="299" r:id="rId10"/>
    <p:sldId id="352" r:id="rId11"/>
    <p:sldId id="354" r:id="rId12"/>
    <p:sldId id="355" r:id="rId13"/>
    <p:sldId id="356" r:id="rId14"/>
    <p:sldId id="357" r:id="rId15"/>
    <p:sldId id="359" r:id="rId16"/>
    <p:sldId id="462" r:id="rId17"/>
    <p:sldId id="463" r:id="rId18"/>
    <p:sldId id="464" r:id="rId19"/>
    <p:sldId id="465" r:id="rId20"/>
    <p:sldId id="466" r:id="rId21"/>
    <p:sldId id="467" r:id="rId22"/>
    <p:sldId id="360" r:id="rId23"/>
    <p:sldId id="366" r:id="rId24"/>
    <p:sldId id="361" r:id="rId25"/>
    <p:sldId id="362" r:id="rId26"/>
    <p:sldId id="363" r:id="rId27"/>
    <p:sldId id="364" r:id="rId28"/>
    <p:sldId id="365" r:id="rId29"/>
    <p:sldId id="468" r:id="rId30"/>
    <p:sldId id="301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440">
          <p15:clr>
            <a:srgbClr val="A4A3A4"/>
          </p15:clr>
        </p15:guide>
        <p15:guide id="2" orient="horz" pos="640">
          <p15:clr>
            <a:srgbClr val="A4A3A4"/>
          </p15:clr>
        </p15:guide>
        <p15:guide id="3" orient="horz" pos="712">
          <p15:clr>
            <a:srgbClr val="A4A3A4"/>
          </p15:clr>
        </p15:guide>
        <p15:guide id="4" orient="horz" pos="3928">
          <p15:clr>
            <a:srgbClr val="A4A3A4"/>
          </p15:clr>
        </p15:guide>
        <p15:guide id="5" orient="horz" pos="38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24E0C"/>
    <a:srgbClr val="17ABE3"/>
    <a:srgbClr val="A20000"/>
    <a:srgbClr val="A40000"/>
    <a:srgbClr val="9E0000"/>
    <a:srgbClr val="C7450B"/>
    <a:srgbClr val="DC6140"/>
    <a:srgbClr val="E60000"/>
    <a:srgbClr val="C9670D"/>
    <a:srgbClr val="66B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2" autoAdjust="0"/>
    <p:restoredTop sz="92736" autoAdjust="0"/>
  </p:normalViewPr>
  <p:slideViewPr>
    <p:cSldViewPr snapToGrid="0">
      <p:cViewPr varScale="1">
        <p:scale>
          <a:sx n="147" d="100"/>
          <a:sy n="147" d="100"/>
        </p:scale>
        <p:origin x="4764" y="120"/>
      </p:cViewPr>
      <p:guideLst>
        <p:guide pos="5440"/>
        <p:guide orient="horz" pos="640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2022/5/16</a:t>
            </a:fld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‹#›</a:t>
            </a:fld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阿里巴巴普惠体 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阿里巴巴普惠体 R" panose="00020600040101010101" pitchFamily="18" charset="-122"/>
              </a:defRPr>
            </a:lvl1pPr>
          </a:lstStyle>
          <a:p>
            <a:fld id="{E86D8963-CFCD-4740-AF60-049850373CDF}" type="datetimeFigureOut">
              <a:rPr lang="zh-CN" altLang="en-US" smtClean="0"/>
              <a:t>2022/5/16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阿里巴巴普惠体 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阿里巴巴普惠体 R" panose="00020600040101010101" pitchFamily="18" charset="-122"/>
              </a:defRPr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5623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561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relationship between experience, model, values, and policy</a:t>
            </a:r>
          </a:p>
          <a:p>
            <a:r>
              <a:rPr lang="zh-CN" altLang="en-US" dirty="0"/>
              <a:t>加图例</a:t>
            </a:r>
            <a:endParaRPr lang="en-US" altLang="zh-CN" dirty="0"/>
          </a:p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0617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relationship between experience, model, values, and policy</a:t>
            </a:r>
          </a:p>
          <a:p>
            <a:r>
              <a:rPr lang="zh-CN" altLang="en-US" dirty="0"/>
              <a:t>加图例</a:t>
            </a:r>
            <a:endParaRPr lang="en-US" altLang="zh-CN" dirty="0"/>
          </a:p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958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561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relationship between experience, model, values, and policy</a:t>
            </a:r>
          </a:p>
          <a:p>
            <a:r>
              <a:rPr lang="zh-CN" altLang="en-US" dirty="0"/>
              <a:t>加图例</a:t>
            </a:r>
            <a:endParaRPr lang="en-US" altLang="zh-CN" dirty="0"/>
          </a:p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0617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7782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900543" y="3863753"/>
            <a:ext cx="292569" cy="148948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-1525233" y="558078"/>
            <a:ext cx="5606064" cy="5606064"/>
          </a:xfrm>
          <a:prstGeom prst="ellipse">
            <a:avLst/>
          </a:prstGeom>
          <a:solidFill>
            <a:srgbClr val="33A9F8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-1040067" y="1043244"/>
            <a:ext cx="4635731" cy="4635731"/>
          </a:xfrm>
          <a:prstGeom prst="ellipse">
            <a:avLst/>
          </a:prstGeom>
          <a:solidFill>
            <a:srgbClr val="33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13221" y="2050783"/>
            <a:ext cx="3179425" cy="32847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8196" y="2002626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313221" y="2820980"/>
            <a:ext cx="3179425" cy="328473"/>
          </a:xfrm>
        </p:spPr>
        <p:txBody>
          <a:bodyPr anchor="ctr" anchorCtr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428196" y="2781327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13221" y="3599681"/>
            <a:ext cx="3179425" cy="328473"/>
          </a:xfrm>
        </p:spPr>
        <p:txBody>
          <a:bodyPr anchor="ctr" anchorCtr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428196" y="3560028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313221" y="4378382"/>
            <a:ext cx="3179425" cy="328473"/>
          </a:xfrm>
        </p:spPr>
        <p:txBody>
          <a:bodyPr anchor="ctr" anchorCtr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428196" y="4338729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514576" y="2471256"/>
            <a:ext cx="15860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目录</a:t>
            </a:r>
            <a:endParaRPr kumimoji="1" lang="en-US" altLang="zh-CN" sz="5400" b="1" i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sz="2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2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Contents</a:t>
            </a:r>
            <a:endParaRPr kumimoji="1" lang="zh-CN" altLang="en-US" sz="2400" b="1" i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1" name="Slide Number Placeholder 4"/>
          <p:cNvSpPr>
            <a:spLocks noGrp="1"/>
          </p:cNvSpPr>
          <p:nvPr>
            <p:ph type="sldNum" sz="quarter" idx="19"/>
          </p:nvPr>
        </p:nvSpPr>
        <p:spPr>
          <a:xfrm>
            <a:off x="6457949" y="6240464"/>
            <a:ext cx="2182416" cy="206381"/>
          </a:xfrm>
        </p:spPr>
        <p:txBody>
          <a:bodyPr/>
          <a:lstStyle>
            <a:lvl1pPr>
              <a:defRPr sz="1000" b="1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2059916" y="1068397"/>
            <a:ext cx="4616441" cy="4616441"/>
          </a:xfrm>
          <a:prstGeom prst="ellipse">
            <a:avLst/>
          </a:prstGeom>
          <a:solidFill>
            <a:srgbClr val="33A9F8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2441307" y="1467919"/>
            <a:ext cx="3817398" cy="3817398"/>
          </a:xfrm>
          <a:prstGeom prst="ellipse">
            <a:avLst/>
          </a:prstGeom>
          <a:solidFill>
            <a:srgbClr val="33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059916" y="2818892"/>
            <a:ext cx="4627179" cy="1220215"/>
          </a:xfrm>
        </p:spPr>
        <p:txBody>
          <a:bodyPr anchor="ctr" anchorCtr="0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大标题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43788" y="1993474"/>
            <a:ext cx="2812436" cy="82541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>
            <a:lvl1pPr>
              <a:defRPr sz="10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C22E-9164-4696-9168-EDBA700053FC}" type="datetime1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694464" y="11939"/>
            <a:ext cx="7870345" cy="1028699"/>
          </a:xfrm>
        </p:spPr>
        <p:txBody>
          <a:bodyPr>
            <a:normAutofit/>
          </a:bodyPr>
          <a:lstStyle>
            <a:lvl1pPr>
              <a:defRPr sz="28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 err="1"/>
              <a:t>ElitesAI</a:t>
            </a:r>
            <a:r>
              <a:rPr lang="en-US" altLang="zh-CN" dirty="0"/>
              <a:t> Title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502444" y="1130300"/>
            <a:ext cx="8137922" cy="5006975"/>
          </a:xfrm>
        </p:spPr>
        <p:txBody>
          <a:bodyPr>
            <a:normAutofit/>
          </a:bodyPr>
          <a:lstStyle>
            <a:lvl1pPr>
              <a:defRPr sz="180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>
              <a:defRPr sz="160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>
              <a:defRPr sz="140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>
              <a:defRPr sz="105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>
              <a:defRPr sz="105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502443" y="573024"/>
            <a:ext cx="155925" cy="37795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02443" y="6240464"/>
            <a:ext cx="3105151" cy="206381"/>
          </a:xfrm>
        </p:spPr>
        <p:txBody>
          <a:bodyPr/>
          <a:lstStyle>
            <a:lvl1pPr>
              <a:defRPr sz="1000" b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zh-CN" altLang="en-US" dirty="0"/>
              <a:t>此处请输出出处和引用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4B24-CB5B-412F-B128-4628C90E8BC1}" type="datetime1">
              <a:rPr lang="zh-CN" altLang="en-US" smtClean="0"/>
              <a:t>2022/5/16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zh-CN" altLang="en-US" dirty="0"/>
              <a:t>此处请输出出处和引用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502444" y="2"/>
            <a:ext cx="8137922" cy="1028699"/>
          </a:xfrm>
        </p:spPr>
        <p:txBody>
          <a:bodyPr>
            <a:normAutofit/>
          </a:bodyPr>
          <a:lstStyle>
            <a:lvl1pPr>
              <a:defRPr sz="28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r>
              <a:rPr lang="en-US" altLang="zh-CN" dirty="0" err="1"/>
              <a:t>ElitesAI</a:t>
            </a:r>
            <a:r>
              <a:rPr lang="en-US" altLang="zh-CN" dirty="0"/>
              <a:t> Title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502443" y="573024"/>
            <a:ext cx="155925" cy="37795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983768" y="2782669"/>
            <a:ext cx="333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B0F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THANK YOU</a:t>
            </a:r>
            <a:endParaRPr lang="zh-CN" altLang="en-US" sz="3600" b="1" dirty="0">
              <a:solidFill>
                <a:srgbClr val="00B0F0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186431" y="896645"/>
            <a:ext cx="8708994" cy="355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2444" y="2"/>
            <a:ext cx="8137922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2444" y="1123951"/>
            <a:ext cx="8137922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2444" y="1028700"/>
            <a:ext cx="8137922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051299" y="6240464"/>
            <a:ext cx="1041402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fld id="{7EA80D07-DD1C-4394-B772-7A3A4926BCD2}" type="datetime1">
              <a:rPr lang="zh-CN" altLang="en-US" smtClean="0"/>
              <a:t>2022/5/16</a:t>
            </a:fld>
            <a:endParaRPr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502443" y="6240464"/>
            <a:ext cx="310515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Boyu.AI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49" y="6240464"/>
            <a:ext cx="218241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</p:sldLayoutIdLst>
  <p:hf hdr="0" dt="0"/>
  <p:txStyles>
    <p:titleStyle>
      <a:lvl1pPr algn="l" defTabSz="685165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j-cs"/>
        </a:defRPr>
      </a:lvl1pPr>
    </p:titleStyle>
    <p:bodyStyle>
      <a:lvl1pPr marL="171450" indent="-171450" algn="l" defTabSz="6851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1pPr>
      <a:lvl2pPr marL="5143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2pPr>
      <a:lvl3pPr marL="8572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3pPr>
      <a:lvl4pPr marL="12001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4pPr>
      <a:lvl5pPr marL="15430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5pPr>
      <a:lvl6pPr marL="18859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1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.emf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3.png"/><Relationship Id="rId7" Type="http://schemas.openxmlformats.org/officeDocument/2006/relationships/image" Target="../media/image15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90.png"/><Relationship Id="rId10" Type="http://schemas.openxmlformats.org/officeDocument/2006/relationships/image" Target="../media/image160.png"/><Relationship Id="rId9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00.png"/><Relationship Id="rId5" Type="http://schemas.openxmlformats.org/officeDocument/2006/relationships/image" Target="../media/image24.png"/><Relationship Id="rId4" Type="http://schemas.openxmlformats.org/officeDocument/2006/relationships/image" Target="../media/image170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5" Type="http://schemas.openxmlformats.org/officeDocument/2006/relationships/image" Target="../media/image24.png"/><Relationship Id="rId4" Type="http://schemas.openxmlformats.org/officeDocument/2006/relationships/image" Target="../media/image1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7" Type="http://schemas.openxmlformats.org/officeDocument/2006/relationships/image" Target="../media/image2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image" Target="../media/image300.png"/><Relationship Id="rId3" Type="http://schemas.openxmlformats.org/officeDocument/2006/relationships/image" Target="../media/image24.png"/><Relationship Id="rId7" Type="http://schemas.openxmlformats.org/officeDocument/2006/relationships/oleObject" Target="../embeddings/oleObject4.bin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0.png"/><Relationship Id="rId11" Type="http://schemas.openxmlformats.org/officeDocument/2006/relationships/image" Target="../media/image30.png"/><Relationship Id="rId15" Type="http://schemas.openxmlformats.org/officeDocument/2006/relationships/image" Target="../media/image320.png"/><Relationship Id="rId10" Type="http://schemas.openxmlformats.org/officeDocument/2006/relationships/image" Target="../media/image29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13" Type="http://schemas.openxmlformats.org/officeDocument/2006/relationships/image" Target="../media/image41.png"/><Relationship Id="rId3" Type="http://schemas.openxmlformats.org/officeDocument/2006/relationships/image" Target="../media/image32.gif"/><Relationship Id="rId7" Type="http://schemas.openxmlformats.org/officeDocument/2006/relationships/image" Target="../media/image36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10" Type="http://schemas.openxmlformats.org/officeDocument/2006/relationships/image" Target="../media/image39.gif"/><Relationship Id="rId4" Type="http://schemas.openxmlformats.org/officeDocument/2006/relationships/image" Target="../media/image33.gif"/><Relationship Id="rId9" Type="http://schemas.openxmlformats.org/officeDocument/2006/relationships/image" Target="../media/image38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1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.emf"/><Relationship Id="rId2" Type="http://schemas.openxmlformats.org/officeDocument/2006/relationships/tags" Target="../tags/tag1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10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think-cell Slide" r:id="rId6" imgW="9525" imgH="9525" progId="TCLayout.ActiveDocument.1">
                  <p:embed/>
                </p:oleObj>
              </mc:Choice>
              <mc:Fallback>
                <p:oleObj name="think-cell Slide" r:id="rId6" imgW="9525" imgH="9525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3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17728" y="4053047"/>
            <a:ext cx="6209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基于模型的深度强化学习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17728" y="5013115"/>
            <a:ext cx="5885155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上海交通大学</a:t>
            </a:r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A218AF-4E0B-46A9-B4FA-11ABC544612C}"/>
              </a:ext>
            </a:extLst>
          </p:cNvPr>
          <p:cNvSpPr txBox="1"/>
          <p:nvPr/>
        </p:nvSpPr>
        <p:spPr>
          <a:xfrm>
            <a:off x="2317728" y="730136"/>
            <a:ext cx="5887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强化学习</a:t>
            </a:r>
            <a:r>
              <a:rPr lang="en-US" altLang="zh-CN" sz="28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2022</a:t>
            </a:r>
          </a:p>
          <a:p>
            <a:r>
              <a:rPr lang="zh-CN" altLang="en-US" sz="28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第</a:t>
            </a:r>
            <a:r>
              <a:rPr lang="en-US" altLang="zh-CN" sz="28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9</a:t>
            </a:r>
            <a:r>
              <a:rPr lang="zh-CN" altLang="en-US" sz="28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节</a:t>
            </a:r>
            <a:endParaRPr lang="zh-CN" altLang="en-US" sz="4000" b="1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290B1-B0B9-4B1B-9B40-8F86C1E93176}"/>
              </a:ext>
            </a:extLst>
          </p:cNvPr>
          <p:cNvSpPr txBox="1"/>
          <p:nvPr/>
        </p:nvSpPr>
        <p:spPr>
          <a:xfrm>
            <a:off x="2324816" y="1785532"/>
            <a:ext cx="5492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涉及知识点：</a:t>
            </a:r>
            <a:endParaRPr lang="en-US" altLang="zh-CN" sz="32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模型预测控制、基于模型的策略优化</a:t>
            </a:r>
            <a:endParaRPr lang="en-US" altLang="zh-CN" sz="2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8745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C4EC72-3878-46DC-B271-F2147413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B0A317-CA6F-4D3A-87F9-A0CB5C40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打靶法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7137B883-774E-6B26-D8BB-0AD79BDE18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1241696"/>
                <a:ext cx="8137922" cy="49987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一种不用构建智能体的计算模块（值函数和策略），直接使用环境模型来规划下一个动作的方法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从当前状态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𝑠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出发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对于每个候选动作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𝑎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，附上一个长度为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𝑇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的随机动作序列，得到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[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,…,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𝑇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]</m:t>
                      </m: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可以通过此动作序列与环境模型交互出一条轨迹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[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…,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𝑇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𝑇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𝑇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]</m:t>
                      </m: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基于此采样轨迹，可以对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𝑠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0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𝑎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0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计算得到一个经验性的价值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以上操作对每个候选动作计算一次，选择一个最高经验性价值的动作来执行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argma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x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>
                    <a:ea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𝑎</m:t>
                        </m:r>
                      </m:e>
                    </m:d>
                  </m:oMath>
                </a14:m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7137B883-774E-6B26-D8BB-0AD79BDE1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241696"/>
                <a:ext cx="8137922" cy="4998767"/>
              </a:xfrm>
              <a:prstGeom prst="rect">
                <a:avLst/>
              </a:prstGeom>
              <a:blipFill>
                <a:blip r:embed="rId4"/>
                <a:stretch>
                  <a:fillRect l="-449" t="-732" r="-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220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C4EC72-3878-46DC-B271-F2147413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B0A317-CA6F-4D3A-87F9-A0CB5C40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打靶法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7137B883-774E-6B26-D8BB-0AD79BDE18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1241696"/>
                <a:ext cx="8137922" cy="23807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注：打靶法中每次动作序列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,…,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𝑇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]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是随机采样的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优点：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实现十分简单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无训练开销（例如没有梯度计算）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不需要提前设置任务具体的时间步长度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缺点：很高的不确定性（方差大），可能无法选择到最优的动作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7137B883-774E-6B26-D8BB-0AD79BDE1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241696"/>
                <a:ext cx="8137922" cy="2380735"/>
              </a:xfrm>
              <a:prstGeom prst="rect">
                <a:avLst/>
              </a:prstGeom>
              <a:blipFill>
                <a:blip r:embed="rId4"/>
                <a:stretch>
                  <a:fillRect l="-449" t="-1538" b="-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3EC5AA8-072B-4208-DE01-3EA80E14AE6A}"/>
              </a:ext>
            </a:extLst>
          </p:cNvPr>
          <p:cNvSpPr txBox="1">
            <a:spLocks/>
          </p:cNvSpPr>
          <p:nvPr/>
        </p:nvSpPr>
        <p:spPr>
          <a:xfrm>
            <a:off x="502441" y="3962919"/>
            <a:ext cx="4301675" cy="2380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一种改进方法：交叉熵方法（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Cross Entropy Method,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CEM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交叉熵方法维护一个之前带来较高奖励值的动作分布，其打靶法中的随机动作序列从该动作分布中采样得到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668EBA-9627-1114-CD21-D99632CDE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879" y="4062247"/>
            <a:ext cx="3876927" cy="194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56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D7A6E5-F88E-074E-9942-AB83ECAE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1077145-4420-9747-A7A2-CFD20A9E7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6957" y="2818892"/>
            <a:ext cx="3606098" cy="122021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PETS</a:t>
            </a:r>
            <a:r>
              <a:rPr kumimoji="1" lang="zh-CN" altLang="en-US" dirty="0"/>
              <a:t>算法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3F19C4E-1904-4A45-8CBB-D75A333F7C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0261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C4EC72-3878-46DC-B271-F2147413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B0A317-CA6F-4D3A-87F9-A0CB5C40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PETS</a:t>
            </a:r>
            <a:r>
              <a:rPr lang="zh-CN" altLang="en-US" dirty="0"/>
              <a:t>算法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137B883-774E-6B26-D8BB-0AD79BDE18AA}"/>
              </a:ext>
            </a:extLst>
          </p:cNvPr>
          <p:cNvSpPr txBox="1">
            <a:spLocks/>
          </p:cNvSpPr>
          <p:nvPr/>
        </p:nvSpPr>
        <p:spPr>
          <a:xfrm>
            <a:off x="502442" y="1241696"/>
            <a:ext cx="8137922" cy="1149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PETS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算法全称为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probabilistic ensembles with trajectory sampling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，是使用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MPC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的一种基于模型的强化学习算法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集成中每个单模型是一个神经网络构建的高斯过程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4CF3ADF-DB21-EC70-4FFC-225EE2B845FB}"/>
              </a:ext>
            </a:extLst>
          </p:cNvPr>
          <p:cNvSpPr txBox="1">
            <a:spLocks/>
          </p:cNvSpPr>
          <p:nvPr/>
        </p:nvSpPr>
        <p:spPr>
          <a:xfrm>
            <a:off x="502442" y="3539542"/>
            <a:ext cx="8137922" cy="459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PE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代表环境模型的概率集成，以刻画模型对环境的两种不确定性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0A3129B-54C0-ACD1-DC40-AF8EA564610A}"/>
              </a:ext>
            </a:extLst>
          </p:cNvPr>
          <p:cNvSpPr txBox="1">
            <a:spLocks/>
          </p:cNvSpPr>
          <p:nvPr/>
        </p:nvSpPr>
        <p:spPr>
          <a:xfrm>
            <a:off x="502442" y="4060047"/>
            <a:ext cx="4350912" cy="1001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不同单模型之间的不一致性刻画出整个</a:t>
            </a:r>
            <a:r>
              <a:rPr lang="en-US" altLang="zh-CN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PE</a:t>
            </a:r>
            <a:r>
              <a:rPr lang="zh-CN" altLang="en-US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在数据缺少的区域的</a:t>
            </a:r>
            <a:r>
              <a:rPr lang="zh-CN" altLang="en-US" sz="18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认知不确定性</a:t>
            </a:r>
            <a:r>
              <a:rPr lang="zh-CN" altLang="en-US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</a:t>
            </a:r>
            <a:r>
              <a:rPr lang="en-US" altLang="zh-CN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epistemic uncertainty</a:t>
            </a:r>
            <a:r>
              <a:rPr lang="zh-CN" altLang="en-US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</a:t>
            </a:r>
            <a:endParaRPr lang="en-US" altLang="zh-CN" sz="18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D030DB9-FAF3-69A9-AB8E-F293951C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354" y="2925459"/>
            <a:ext cx="3826937" cy="3146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047DC9-130B-1DC9-ECBC-93C85AE2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354" y="2493602"/>
            <a:ext cx="4746111" cy="314660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5A0A498-634A-E4AE-1450-2EB2EECEF66D}"/>
              </a:ext>
            </a:extLst>
          </p:cNvPr>
          <p:cNvSpPr txBox="1">
            <a:spLocks/>
          </p:cNvSpPr>
          <p:nvPr/>
        </p:nvSpPr>
        <p:spPr>
          <a:xfrm>
            <a:off x="1088359" y="2529253"/>
            <a:ext cx="1063998" cy="3188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高斯过程</a:t>
            </a:r>
            <a:endParaRPr lang="en-US" altLang="zh-CN" sz="1600" dirty="0">
              <a:solidFill>
                <a:srgbClr val="00B0F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6477E4D-E892-694D-ABFE-201A724CD158}"/>
              </a:ext>
            </a:extLst>
          </p:cNvPr>
          <p:cNvSpPr txBox="1">
            <a:spLocks/>
          </p:cNvSpPr>
          <p:nvPr/>
        </p:nvSpPr>
        <p:spPr>
          <a:xfrm>
            <a:off x="1088359" y="2944152"/>
            <a:ext cx="1063998" cy="3188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集成损失</a:t>
            </a:r>
            <a:endParaRPr lang="en-US" altLang="zh-CN" sz="1600" dirty="0">
              <a:solidFill>
                <a:srgbClr val="00B0F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66130283-28B7-E846-4B3C-07B90616A4AA}"/>
              </a:ext>
            </a:extLst>
          </p:cNvPr>
          <p:cNvSpPr txBox="1">
            <a:spLocks/>
          </p:cNvSpPr>
          <p:nvPr/>
        </p:nvSpPr>
        <p:spPr>
          <a:xfrm>
            <a:off x="558713" y="5316652"/>
            <a:ext cx="4428284" cy="1001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2"/>
            </a:pPr>
            <a:r>
              <a:rPr lang="zh-CN" altLang="en-US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每一个高斯过程建模真实随机环境的</a:t>
            </a:r>
            <a:r>
              <a:rPr lang="zh-CN" altLang="en-US" sz="18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偶然不确定性</a:t>
            </a:r>
            <a:r>
              <a:rPr lang="zh-CN" altLang="en-US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</a:t>
            </a:r>
            <a:r>
              <a:rPr lang="en-US" altLang="zh-CN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aleatoric uncertainty</a:t>
            </a:r>
            <a:r>
              <a:rPr lang="zh-CN" altLang="en-US" sz="18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</a:t>
            </a:r>
            <a:endParaRPr lang="en-US" altLang="zh-CN" sz="18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C1542ED-765C-6BA3-8E6F-CD27A0047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976" y="4060047"/>
            <a:ext cx="3112977" cy="2181226"/>
          </a:xfrm>
          <a:prstGeom prst="rect">
            <a:avLst/>
          </a:prstGeom>
        </p:spPr>
      </p:pic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326FF5D2-FA5A-9CD1-6984-284613CB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4003" y="6395364"/>
            <a:ext cx="4739179" cy="206381"/>
          </a:xfrm>
        </p:spPr>
        <p:txBody>
          <a:bodyPr/>
          <a:lstStyle/>
          <a:p>
            <a:r>
              <a:rPr lang="en-US" altLang="zh-CN" dirty="0"/>
              <a:t>Chua, </a:t>
            </a:r>
            <a:r>
              <a:rPr lang="en-US" altLang="zh-CN" dirty="0" err="1"/>
              <a:t>Kurtland</a:t>
            </a:r>
            <a:r>
              <a:rPr lang="en-US" altLang="zh-CN" dirty="0"/>
              <a:t>, et al. Deep reinforcement learning in a handful of trials using probabilistic dynamics models. NIPS 2018.</a:t>
            </a:r>
          </a:p>
        </p:txBody>
      </p:sp>
    </p:spTree>
    <p:extLst>
      <p:ext uri="{BB962C8B-B14F-4D97-AF65-F5344CB8AC3E}">
        <p14:creationId xmlns:p14="http://schemas.microsoft.com/office/powerpoint/2010/main" val="2268865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66158629-FD1D-F14C-EBD0-89FBB9917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46" y="4151616"/>
            <a:ext cx="7723163" cy="211638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C4EC72-3878-46DC-B271-F2147413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B0A317-CA6F-4D3A-87F9-A0CB5C40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PETS</a:t>
            </a:r>
            <a:r>
              <a:rPr lang="zh-CN" altLang="en-US" dirty="0"/>
              <a:t>算法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137B883-774E-6B26-D8BB-0AD79BDE18AA}"/>
              </a:ext>
            </a:extLst>
          </p:cNvPr>
          <p:cNvSpPr txBox="1">
            <a:spLocks/>
          </p:cNvSpPr>
          <p:nvPr/>
        </p:nvSpPr>
        <p:spPr>
          <a:xfrm>
            <a:off x="502442" y="1241696"/>
            <a:ext cx="8137922" cy="1149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PETS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算法全称为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probabilistic ensembles with trajectory sampling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，是使用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MPC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的一种基于模型的强化学习算法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集成中每个单模型是一个神经网络构建的高斯过程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4CF3ADF-DB21-EC70-4FFC-225EE2B845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3338504"/>
                <a:ext cx="8137922" cy="813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TS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代表集成环境模型的轨迹采样，每一次预测我们会从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𝑁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个模型中挑选一个来进行预测，因此一条轨迹的采样会使用到多个环境模型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4CF3ADF-DB21-EC70-4FFC-225EE2B84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3338504"/>
                <a:ext cx="8137922" cy="813112"/>
              </a:xfrm>
              <a:prstGeom prst="rect">
                <a:avLst/>
              </a:prstGeom>
              <a:blipFill>
                <a:blip r:embed="rId5"/>
                <a:stretch>
                  <a:fillRect l="-449" t="-4511" r="-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A9A217B5-7E30-4150-F9E1-5A8802C44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354" y="2925459"/>
            <a:ext cx="3826937" cy="31466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1CEEB13-D6C1-80D0-909D-3C1FBBBA3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354" y="2493602"/>
            <a:ext cx="4746111" cy="314660"/>
          </a:xfrm>
          <a:prstGeom prst="rect">
            <a:avLst/>
          </a:prstGeom>
        </p:spPr>
      </p:pic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ED80C162-F76E-A95E-7F1D-5C77885F9189}"/>
              </a:ext>
            </a:extLst>
          </p:cNvPr>
          <p:cNvSpPr txBox="1">
            <a:spLocks/>
          </p:cNvSpPr>
          <p:nvPr/>
        </p:nvSpPr>
        <p:spPr>
          <a:xfrm>
            <a:off x="1088359" y="2529253"/>
            <a:ext cx="1063998" cy="3188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高斯过程</a:t>
            </a:r>
            <a:endParaRPr lang="en-US" altLang="zh-CN" sz="1600" dirty="0">
              <a:solidFill>
                <a:srgbClr val="00B0F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2B4DE6DE-8272-7853-6420-418F6CE2B054}"/>
              </a:ext>
            </a:extLst>
          </p:cNvPr>
          <p:cNvSpPr txBox="1">
            <a:spLocks/>
          </p:cNvSpPr>
          <p:nvPr/>
        </p:nvSpPr>
        <p:spPr>
          <a:xfrm>
            <a:off x="1088359" y="2944152"/>
            <a:ext cx="1063998" cy="3188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集成损失</a:t>
            </a:r>
            <a:endParaRPr lang="en-US" altLang="zh-CN" sz="1600" dirty="0">
              <a:solidFill>
                <a:srgbClr val="00B0F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5" name="页脚占位符 4">
            <a:extLst>
              <a:ext uri="{FF2B5EF4-FFF2-40B4-BE49-F238E27FC236}">
                <a16:creationId xmlns:a16="http://schemas.microsoft.com/office/drawing/2014/main" id="{88C80BF8-F63D-7154-E88F-0E2E2CDD0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4003" y="6395364"/>
            <a:ext cx="4739179" cy="206381"/>
          </a:xfrm>
        </p:spPr>
        <p:txBody>
          <a:bodyPr/>
          <a:lstStyle/>
          <a:p>
            <a:r>
              <a:rPr lang="en-US" altLang="zh-CN" dirty="0"/>
              <a:t>Chua, </a:t>
            </a:r>
            <a:r>
              <a:rPr lang="en-US" altLang="zh-CN" dirty="0" err="1"/>
              <a:t>Kurtland</a:t>
            </a:r>
            <a:r>
              <a:rPr lang="en-US" altLang="zh-CN" dirty="0"/>
              <a:t>, et al. Deep reinforcement learning in a handful of trials using probabilistic dynamics models. NIPS 2018.</a:t>
            </a:r>
          </a:p>
        </p:txBody>
      </p:sp>
    </p:spTree>
    <p:extLst>
      <p:ext uri="{BB962C8B-B14F-4D97-AF65-F5344CB8AC3E}">
        <p14:creationId xmlns:p14="http://schemas.microsoft.com/office/powerpoint/2010/main" val="1518348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B74706-F6D5-53B4-61F4-38E6BCAB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6D21AE1-D2F8-B932-C387-55950427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PETS</a:t>
            </a:r>
            <a:r>
              <a:rPr lang="zh-CN" altLang="en-US" dirty="0"/>
              <a:t>算法的实验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58C4DF3-70CC-B964-2200-470C8170018B}"/>
              </a:ext>
            </a:extLst>
          </p:cNvPr>
          <p:cNvGrpSpPr/>
          <p:nvPr/>
        </p:nvGrpSpPr>
        <p:grpSpPr>
          <a:xfrm>
            <a:off x="844748" y="1068775"/>
            <a:ext cx="7145702" cy="5219064"/>
            <a:chOff x="760341" y="1161917"/>
            <a:chExt cx="7837515" cy="5724350"/>
          </a:xfrm>
        </p:grpSpPr>
        <p:pic>
          <p:nvPicPr>
            <p:cNvPr id="6" name="内容占位符 7">
              <a:extLst>
                <a:ext uri="{FF2B5EF4-FFF2-40B4-BE49-F238E27FC236}">
                  <a16:creationId xmlns:a16="http://schemas.microsoft.com/office/drawing/2014/main" id="{08454592-E5BC-AEA2-5DF0-8863F6BEF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1130" b="65977"/>
            <a:stretch/>
          </p:blipFill>
          <p:spPr>
            <a:xfrm>
              <a:off x="1873320" y="1181725"/>
              <a:ext cx="2050979" cy="93087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CF69338-71FA-D0B6-0EE0-211C45639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916" y="2053286"/>
              <a:ext cx="3925013" cy="160824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7047AF0-DAF1-8FAD-45E2-C0253176D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843" y="2093025"/>
              <a:ext cx="3925013" cy="156850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A0BCA0A-C4F6-84FF-12CB-585E89F93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341" y="4700091"/>
              <a:ext cx="3925013" cy="158631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7CAF94E-A91C-8BAE-CE4C-9B8BFCC79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3317" y="4653417"/>
              <a:ext cx="3925013" cy="1651239"/>
            </a:xfrm>
            <a:prstGeom prst="rect">
              <a:avLst/>
            </a:prstGeom>
          </p:spPr>
        </p:pic>
        <p:pic>
          <p:nvPicPr>
            <p:cNvPr id="11" name="内容占位符 7">
              <a:extLst>
                <a:ext uri="{FF2B5EF4-FFF2-40B4-BE49-F238E27FC236}">
                  <a16:creationId xmlns:a16="http://schemas.microsoft.com/office/drawing/2014/main" id="{258BA11C-E3DA-3DAA-CFF5-BDF1F6306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307" b="68658"/>
            <a:stretch/>
          </p:blipFill>
          <p:spPr>
            <a:xfrm>
              <a:off x="5667375" y="1161917"/>
              <a:ext cx="2121082" cy="854908"/>
            </a:xfrm>
            <a:prstGeom prst="rect">
              <a:avLst/>
            </a:prstGeom>
          </p:spPr>
        </p:pic>
        <p:pic>
          <p:nvPicPr>
            <p:cNvPr id="12" name="内容占位符 7">
              <a:extLst>
                <a:ext uri="{FF2B5EF4-FFF2-40B4-BE49-F238E27FC236}">
                  <a16:creationId xmlns:a16="http://schemas.microsoft.com/office/drawing/2014/main" id="{E2E596EA-D679-8D0E-B91C-E8C8C3D7A8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t="45689" r="64241" b="23647"/>
            <a:stretch/>
          </p:blipFill>
          <p:spPr>
            <a:xfrm>
              <a:off x="2142651" y="3883381"/>
              <a:ext cx="1394293" cy="779464"/>
            </a:xfrm>
            <a:prstGeom prst="rect">
              <a:avLst/>
            </a:prstGeom>
          </p:spPr>
        </p:pic>
        <p:pic>
          <p:nvPicPr>
            <p:cNvPr id="13" name="内容占位符 7">
              <a:extLst>
                <a:ext uri="{FF2B5EF4-FFF2-40B4-BE49-F238E27FC236}">
                  <a16:creationId xmlns:a16="http://schemas.microsoft.com/office/drawing/2014/main" id="{B26FAC4A-8720-1F59-EFDD-97CC59352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558" t="49040" b="15430"/>
            <a:stretch/>
          </p:blipFill>
          <p:spPr>
            <a:xfrm>
              <a:off x="5829300" y="3883381"/>
              <a:ext cx="1639136" cy="723953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36F4EAA-1F35-3043-61CB-B2E0A716B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6400" y="6303103"/>
              <a:ext cx="7236000" cy="583164"/>
            </a:xfrm>
            <a:prstGeom prst="rect">
              <a:avLst/>
            </a:prstGeom>
          </p:spPr>
        </p:pic>
      </p:grp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8CAEBED8-A04B-80D6-4B24-19524837E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4003" y="6395364"/>
            <a:ext cx="4739179" cy="206381"/>
          </a:xfrm>
        </p:spPr>
        <p:txBody>
          <a:bodyPr/>
          <a:lstStyle/>
          <a:p>
            <a:r>
              <a:rPr lang="en-US" altLang="zh-CN" dirty="0"/>
              <a:t>Chua, </a:t>
            </a:r>
            <a:r>
              <a:rPr lang="en-US" altLang="zh-CN" dirty="0" err="1"/>
              <a:t>Kurtland</a:t>
            </a:r>
            <a:r>
              <a:rPr lang="en-US" altLang="zh-CN" dirty="0"/>
              <a:t>, et al. Deep reinforcement learning in a handful of trials using probabilistic dynamics models. NIPS 2018.</a:t>
            </a:r>
          </a:p>
        </p:txBody>
      </p:sp>
    </p:spTree>
    <p:extLst>
      <p:ext uri="{BB962C8B-B14F-4D97-AF65-F5344CB8AC3E}">
        <p14:creationId xmlns:p14="http://schemas.microsoft.com/office/powerpoint/2010/main" val="1267075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E2DD1E-4FB6-4845-A769-BB029B6BFC13}"/>
              </a:ext>
            </a:extLst>
          </p:cNvPr>
          <p:cNvSpPr txBox="1"/>
          <p:nvPr/>
        </p:nvSpPr>
        <p:spPr>
          <a:xfrm>
            <a:off x="2275060" y="3786717"/>
            <a:ext cx="5887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基于模型的策略优化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6045C2-427C-5974-B479-5D239AD1216A}"/>
              </a:ext>
            </a:extLst>
          </p:cNvPr>
          <p:cNvSpPr txBox="1"/>
          <p:nvPr/>
        </p:nvSpPr>
        <p:spPr>
          <a:xfrm>
            <a:off x="2317728" y="4914628"/>
            <a:ext cx="58851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上海交通大学</a:t>
            </a:r>
            <a:endParaRPr lang="en-US" altLang="zh-CN" dirty="0">
              <a:solidFill>
                <a:srgbClr val="00B0F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3120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21C0E7-7491-4E2C-8350-EC8415EB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E52140B-2E7E-4CE8-94BE-D4BB09C25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62" y="-3487"/>
            <a:ext cx="8137922" cy="1028699"/>
          </a:xfrm>
        </p:spPr>
        <p:txBody>
          <a:bodyPr/>
          <a:lstStyle/>
          <a:p>
            <a:r>
              <a:rPr lang="zh-CN" altLang="en-US" dirty="0"/>
              <a:t>复习：基于模型的强化学习</a:t>
            </a:r>
            <a:endParaRPr 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119CDEC2-EBA6-4146-9447-81CD910F610E}"/>
              </a:ext>
            </a:extLst>
          </p:cNvPr>
          <p:cNvSpPr txBox="1">
            <a:spLocks/>
          </p:cNvSpPr>
          <p:nvPr/>
        </p:nvSpPr>
        <p:spPr>
          <a:xfrm>
            <a:off x="502442" y="1474485"/>
            <a:ext cx="8137922" cy="1257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智能体和动态环境做交互的过程，可以使用</a:t>
            </a:r>
            <a:r>
              <a:rPr lang="zh-CN" altLang="en-US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一个环境模型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（即一个模拟器）来替代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0CB4106-9115-EF86-60AD-4EF394BB6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733" y="2329713"/>
            <a:ext cx="5178960" cy="26062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EB92A7-E97C-B08A-E936-8ADB9A01D060}"/>
              </a:ext>
            </a:extLst>
          </p:cNvPr>
          <p:cNvSpPr/>
          <p:nvPr/>
        </p:nvSpPr>
        <p:spPr>
          <a:xfrm>
            <a:off x="1941342" y="3182816"/>
            <a:ext cx="1188720" cy="351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智能体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7BD232-3FBF-53F3-A7F7-580650416DCA}"/>
              </a:ext>
            </a:extLst>
          </p:cNvPr>
          <p:cNvSpPr/>
          <p:nvPr/>
        </p:nvSpPr>
        <p:spPr>
          <a:xfrm>
            <a:off x="1941342" y="4519247"/>
            <a:ext cx="1188720" cy="351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环境模型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3EB66D-BE6E-BF82-67BA-C21A60577611}"/>
                  </a:ext>
                </a:extLst>
              </p:cNvPr>
              <p:cNvSpPr txBox="1"/>
              <p:nvPr/>
            </p:nvSpPr>
            <p:spPr>
              <a:xfrm>
                <a:off x="3727938" y="2412610"/>
                <a:ext cx="9021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3EB66D-BE6E-BF82-67BA-C21A60577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938" y="2412610"/>
                <a:ext cx="902106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C72193-4674-CE8C-3BE0-61B5FED9E71F}"/>
                  </a:ext>
                </a:extLst>
              </p:cNvPr>
              <p:cNvSpPr txBox="1"/>
              <p:nvPr/>
            </p:nvSpPr>
            <p:spPr>
              <a:xfrm>
                <a:off x="3727938" y="4334581"/>
                <a:ext cx="13664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C72193-4674-CE8C-3BE0-61B5FED9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938" y="4334581"/>
                <a:ext cx="1366400" cy="369332"/>
              </a:xfrm>
              <a:prstGeom prst="rect">
                <a:avLst/>
              </a:prstGeom>
              <a:blipFill>
                <a:blip r:embed="rId7"/>
                <a:stretch>
                  <a:fillRect t="-4918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4D06AAB-DC8F-D576-2643-66C3556DF02B}"/>
                  </a:ext>
                </a:extLst>
              </p:cNvPr>
              <p:cNvSpPr txBox="1"/>
              <p:nvPr/>
            </p:nvSpPr>
            <p:spPr>
              <a:xfrm>
                <a:off x="7273964" y="3329474"/>
                <a:ext cx="1427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4D06AAB-DC8F-D576-2643-66C3556DF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964" y="3329474"/>
                <a:ext cx="1427699" cy="369332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94E70A54-7ACB-2935-1D98-A77AEDB37924}"/>
              </a:ext>
            </a:extLst>
          </p:cNvPr>
          <p:cNvSpPr/>
          <p:nvPr/>
        </p:nvSpPr>
        <p:spPr>
          <a:xfrm>
            <a:off x="7412417" y="3009489"/>
            <a:ext cx="1188720" cy="351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B0F0"/>
                </a:solidFill>
              </a:rPr>
              <a:t>模拟数据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内容占位符 2">
                <a:extLst>
                  <a:ext uri="{FF2B5EF4-FFF2-40B4-BE49-F238E27FC236}">
                    <a16:creationId xmlns:a16="http://schemas.microsoft.com/office/drawing/2014/main" id="{79657F3E-24F3-BAFE-6EFD-82363FAD91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5059674"/>
                <a:ext cx="3556087" cy="13871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真实环境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状态转移动态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奖励函数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0" name="内容占位符 2">
                <a:extLst>
                  <a:ext uri="{FF2B5EF4-FFF2-40B4-BE49-F238E27FC236}">
                    <a16:creationId xmlns:a16="http://schemas.microsoft.com/office/drawing/2014/main" id="{79657F3E-24F3-BAFE-6EFD-82363FAD9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5059674"/>
                <a:ext cx="3556087" cy="1387171"/>
              </a:xfrm>
              <a:prstGeom prst="rect">
                <a:avLst/>
              </a:prstGeom>
              <a:blipFill>
                <a:blip r:embed="rId9"/>
                <a:stretch>
                  <a:fillRect l="-1027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内容占位符 2">
                <a:extLst>
                  <a:ext uri="{FF2B5EF4-FFF2-40B4-BE49-F238E27FC236}">
                    <a16:creationId xmlns:a16="http://schemas.microsoft.com/office/drawing/2014/main" id="{8693B90F-73E3-2FFA-6F35-ADA6E867C5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7723" y="5059674"/>
                <a:ext cx="3556087" cy="13871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环境模型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状态转移动态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奖励函数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1" name="内容占位符 2">
                <a:extLst>
                  <a:ext uri="{FF2B5EF4-FFF2-40B4-BE49-F238E27FC236}">
                    <a16:creationId xmlns:a16="http://schemas.microsoft.com/office/drawing/2014/main" id="{8693B90F-73E3-2FFA-6F35-ADA6E867C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723" y="5059674"/>
                <a:ext cx="3556087" cy="1387171"/>
              </a:xfrm>
              <a:prstGeom prst="rect">
                <a:avLst/>
              </a:prstGeom>
              <a:blipFill>
                <a:blip r:embed="rId10"/>
                <a:stretch>
                  <a:fillRect l="-1027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65719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复习：</a:t>
            </a:r>
            <a:r>
              <a:rPr lang="en-US" altLang="zh-CN" dirty="0"/>
              <a:t>Dyna (</a:t>
            </a:r>
            <a:r>
              <a:rPr lang="zh-CN" altLang="en-US" dirty="0"/>
              <a:t>集成规划、决策和学习</a:t>
            </a:r>
            <a:r>
              <a:rPr lang="en-US" altLang="zh-CN" dirty="0"/>
              <a:t>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02A63688-2F2F-A11B-32DE-50BED447936E}"/>
                  </a:ext>
                </a:extLst>
              </p:cNvPr>
              <p:cNvSpPr/>
              <p:nvPr/>
            </p:nvSpPr>
            <p:spPr>
              <a:xfrm>
                <a:off x="339617" y="1767384"/>
                <a:ext cx="5166192" cy="3518038"/>
              </a:xfrm>
              <a:prstGeom prst="roundRect">
                <a:avLst>
                  <a:gd name="adj" fmla="val 5023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1200" dirty="0">
                    <a:solidFill>
                      <a:schemeClr val="tx1"/>
                    </a:solidFill>
                    <a:ea typeface="阿里巴巴普惠体 B" panose="00020600040101010101"/>
                  </a:rPr>
                  <a:t>算法</a:t>
                </a:r>
                <a:r>
                  <a:rPr lang="en-US" altLang="zh-CN" sz="1200" dirty="0">
                    <a:solidFill>
                      <a:schemeClr val="tx1"/>
                    </a:solidFill>
                    <a:ea typeface="阿里巴巴普惠体 B" panose="00020600040101010101"/>
                  </a:rPr>
                  <a:t>: </a:t>
                </a:r>
                <a:r>
                  <a:rPr lang="zh-CN" altLang="zh-CN" sz="1200" dirty="0">
                    <a:solidFill>
                      <a:schemeClr val="tx1"/>
                    </a:solidFill>
                    <a:ea typeface="阿里巴巴普惠体 B" panose="00020600040101010101"/>
                  </a:rPr>
                  <a:t>表格</a:t>
                </a:r>
                <a:r>
                  <a:rPr lang="en-US" altLang="zh-CN" sz="1200" dirty="0">
                    <a:solidFill>
                      <a:schemeClr val="tx1"/>
                    </a:solidFill>
                    <a:ea typeface="阿里巴巴普惠体 B" panose="00020600040101010101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B" panose="00020600040101010101"/>
                      </a:rPr>
                      <m:t>𝐃𝐲𝐧𝐚</m:t>
                    </m:r>
                    <m:r>
                      <a:rPr lang="en-US" altLang="zh-CN" sz="1200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B" panose="00020600040101010101"/>
                      </a:rPr>
                      <m:t>−</m:t>
                    </m:r>
                    <m:r>
                      <a:rPr lang="en-US" altLang="zh-CN" sz="1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B" panose="00020600040101010101"/>
                      </a:rPr>
                      <m:t>𝐐</m:t>
                    </m:r>
                  </m:oMath>
                </a14:m>
                <a:endParaRPr lang="en-US" altLang="zh-CN" sz="1200" b="1" dirty="0">
                  <a:solidFill>
                    <a:schemeClr val="tx1"/>
                  </a:solidFill>
                  <a:ea typeface="阿里巴巴普惠体 B" panose="00020600040101010101"/>
                </a:endParaRPr>
              </a:p>
              <a:p>
                <a:pPr algn="ctr">
                  <a:spcAft>
                    <a:spcPts val="0"/>
                  </a:spcAft>
                </a:pPr>
                <a:endParaRPr lang="en-US" altLang="zh-CN" sz="1200" b="1" dirty="0">
                  <a:solidFill>
                    <a:schemeClr val="tx1"/>
                  </a:solidFill>
                  <a:ea typeface="阿里巴巴普惠体 B" panose="00020600040101010101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zh-CN" altLang="en-US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对于所有的 </a:t>
                </a:r>
                <a14:m>
                  <m:oMath xmlns:m="http://schemas.openxmlformats.org/officeDocument/2006/math"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zh-CN" altLang="zh-CN" sz="12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2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𝒮</m:t>
                    </m:r>
                  </m:oMath>
                </a14:m>
                <a:r>
                  <a:rPr lang="en-US" altLang="zh-CN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:r>
                  <a:rPr lang="zh-CN" altLang="zh-CN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200" b="0" i="0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zh-CN" altLang="zh-CN" sz="12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2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𝒜</m:t>
                    </m:r>
                    <m:d>
                      <m:dPr>
                        <m:ctrlPr>
                          <a:rPr lang="zh-CN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</m:e>
                    </m:d>
                    <m:r>
                      <a:rPr lang="zh-CN" altLang="en-US" sz="12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，</m:t>
                    </m:r>
                  </m:oMath>
                </a14:m>
                <a:r>
                  <a:rPr lang="zh-CN" altLang="en-US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初始化值函数</a:t>
                </a:r>
                <a:endParaRPr lang="en-US" altLang="zh-CN" sz="12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zh-CN" altLang="en-US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𝑄</m:t>
                    </m:r>
                    <m:d>
                      <m:dPr>
                        <m:ctrlPr>
                          <a:rPr lang="en-US" altLang="zh-CN" sz="12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2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𝑠</m:t>
                        </m:r>
                        <m:r>
                          <a:rPr lang="en-US" altLang="zh-CN" sz="12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sz="12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和模型 </a:t>
                </a:r>
                <a14:m>
                  <m:oMath xmlns:m="http://schemas.openxmlformats.org/officeDocument/2006/math"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𝑀𝑜𝑑𝑒𝑙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sz="12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zh-CN" altLang="zh-CN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重复以下步骤</a:t>
                </a:r>
                <a:r>
                  <a:rPr lang="en-US" altLang="zh-CN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:</a:t>
                </a:r>
                <a:endParaRPr lang="zh-CN" altLang="zh-CN" sz="12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zh-CN" altLang="en-US" sz="1200" kern="100" dirty="0">
                    <a:solidFill>
                      <a:schemeClr val="tx1"/>
                    </a:solidFill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𝑆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←</m:t>
                    </m:r>
                    <m:r>
                      <a:rPr lang="zh-CN" altLang="en-US" sz="12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当前</m:t>
                    </m:r>
                  </m:oMath>
                </a14:m>
                <a:r>
                  <a:rPr lang="zh-CN" altLang="en-US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（非终止）状态</a:t>
                </a:r>
                <a:endParaRPr lang="en-US" altLang="zh-CN" sz="12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zh-CN" altLang="en-US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𝐴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sz="12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←</m:t>
                    </m:r>
                    <m:r>
                      <a:rPr lang="en-US" altLang="zh-CN" sz="120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𝜖</m:t>
                    </m:r>
                  </m:oMath>
                </a14:m>
                <a:r>
                  <a:rPr lang="en-US" altLang="zh-CN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-greedy</a:t>
                </a:r>
                <a14:m>
                  <m:oMath xmlns:m="http://schemas.openxmlformats.org/officeDocument/2006/math"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𝑆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𝑄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zh-CN" altLang="zh-CN" sz="1200" i="1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zh-CN" altLang="en-US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做动作 </a:t>
                </a:r>
                <a14:m>
                  <m:oMath xmlns:m="http://schemas.openxmlformats.org/officeDocument/2006/math"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𝐴</m:t>
                    </m:r>
                  </m:oMath>
                </a14:m>
                <a:r>
                  <a:rPr lang="zh-CN" altLang="en-US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；得到奖励</a:t>
                </a:r>
                <a14:m>
                  <m:oMath xmlns:m="http://schemas.openxmlformats.org/officeDocument/2006/math">
                    <m:r>
                      <a:rPr lang="en-US" altLang="zh-CN" sz="1200" b="0" i="0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𝑅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zh-CN" altLang="en-US" sz="12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和</m:t>
                    </m:r>
                  </m:oMath>
                </a14:m>
                <a:r>
                  <a:rPr lang="zh-CN" altLang="en-US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状态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sz="12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  <m:t> </m:t>
                        </m:r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</m:e>
                      <m:sup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12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zh-CN" altLang="en-US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𝑄</m:t>
                    </m:r>
                    <m:d>
                      <m:dPr>
                        <m:ctrlPr>
                          <a:rPr lang="zh-CN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𝐴</m:t>
                        </m:r>
                      </m:e>
                    </m:d>
                    <m:r>
                      <a:rPr lang="zh-CN" altLang="zh-CN" sz="12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altLang="zh-CN" sz="12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𝑄</m:t>
                    </m:r>
                    <m:d>
                      <m:dPr>
                        <m:ctrlPr>
                          <a:rPr lang="zh-CN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𝐴</m:t>
                        </m:r>
                      </m:e>
                    </m:d>
                    <m:r>
                      <a:rPr lang="en-US" altLang="zh-CN" sz="12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+</m:t>
                    </m:r>
                    <m:r>
                      <a:rPr lang="en-US" altLang="zh-CN" sz="12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𝑅</m:t>
                        </m:r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+</m:t>
                        </m:r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𝛾</m:t>
                        </m:r>
                        <m:func>
                          <m:funcPr>
                            <m:ctrlPr>
                              <a:rPr lang="zh-CN" altLang="zh-CN" sz="12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阿里巴巴普惠体 R" panose="00020600040101010101" pitchFamily="18" charset="-122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CN" altLang="zh-CN" sz="12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阿里巴巴普惠体 R" panose="00020600040101010101" pitchFamily="18" charset="-122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12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12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𝑄</m:t>
                            </m:r>
                          </m:e>
                        </m:func>
                        <m:d>
                          <m:dPr>
                            <m:ctrlPr>
                              <a:rPr lang="zh-CN" altLang="zh-CN" sz="12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12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altLang="zh-CN" sz="12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2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r>
                              <a:rPr lang="en-US" altLang="zh-CN" sz="12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−</m:t>
                        </m:r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𝑄</m:t>
                        </m:r>
                        <m:d>
                          <m:dPr>
                            <m:ctrlPr>
                              <a:rPr lang="zh-CN" altLang="zh-CN" sz="12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sz="12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𝑆</m:t>
                            </m:r>
                            <m:r>
                              <a:rPr lang="en-US" altLang="zh-CN" sz="12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r>
                              <a:rPr lang="en-US" altLang="zh-CN" sz="12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endParaRPr lang="en-US" altLang="zh-CN" sz="12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zh-CN" altLang="en-US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𝑀𝑜𝑑𝑒𝑙</m:t>
                    </m:r>
                    <m:d>
                      <m:dPr>
                        <m:ctrlPr>
                          <a:rPr lang="en-US" altLang="zh-CN" sz="12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2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  <m:r>
                          <a:rPr lang="en-US" altLang="zh-CN" sz="12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sz="12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𝐴</m:t>
                        </m:r>
                      </m:e>
                    </m:d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←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𝑅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 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𝑆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′</m:t>
                    </m:r>
                    <m:r>
                      <a:rPr lang="zh-CN" altLang="en-US" sz="12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（</m:t>
                    </m:r>
                    <m:r>
                      <a:rPr lang="zh-CN" altLang="en-US" sz="120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假设是</m:t>
                    </m:r>
                  </m:oMath>
                </a14:m>
                <a:r>
                  <a:rPr lang="zh-CN" altLang="en-US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确定性环境</a:t>
                </a:r>
                <a:r>
                  <a:rPr lang="en-US" altLang="zh-CN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)</a:t>
                </a:r>
                <a:endParaRPr lang="zh-CN" altLang="zh-CN" sz="12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zh-CN" altLang="en-US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重复以下步骤</a:t>
                </a:r>
                <a14:m>
                  <m:oMath xmlns:m="http://schemas.openxmlformats.org/officeDocument/2006/math">
                    <m:r>
                      <a:rPr lang="en-US" altLang="zh-CN" sz="1200" i="1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𝑛</m:t>
                    </m:r>
                  </m:oMath>
                </a14:m>
                <a:r>
                  <a:rPr lang="zh-CN" altLang="en-US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次</a:t>
                </a:r>
                <a:r>
                  <a:rPr lang="en-US" altLang="zh-CN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:</a:t>
                </a:r>
              </a:p>
              <a:p>
                <a:pPr marL="1257300" lvl="2" indent="-342900" algn="just">
                  <a:buAutoNum type="alphaLcPeriod"/>
                </a:pPr>
                <a:r>
                  <a:rPr lang="zh-CN" altLang="en-US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200" b="0" i="0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𝑆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←</m:t>
                    </m:r>
                  </m:oMath>
                </a14:m>
                <a:r>
                  <a:rPr lang="zh-CN" altLang="en-US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随机采样之前见过的状态</a:t>
                </a:r>
                <a:endParaRPr lang="en-US" altLang="zh-CN" sz="12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1257300" lvl="2" indent="-342900" algn="just">
                  <a:buAutoNum type="alphaLcPeriod"/>
                </a:pPr>
                <a:r>
                  <a:rPr lang="zh-CN" altLang="en-US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200" b="0" i="0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𝐴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←</m:t>
                    </m:r>
                  </m:oMath>
                </a14:m>
                <a:r>
                  <a:rPr lang="zh-CN" altLang="en-US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随机采样之前在状态</a:t>
                </a:r>
                <a14:m>
                  <m:oMath xmlns:m="http://schemas.openxmlformats.org/officeDocument/2006/math"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𝑆</m:t>
                    </m:r>
                  </m:oMath>
                </a14:m>
                <a:r>
                  <a:rPr lang="zh-CN" altLang="en-US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做过的动作</a:t>
                </a:r>
                <a:endParaRPr lang="en-US" altLang="zh-CN" sz="12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1257300" lvl="2" indent="-342900" algn="just">
                  <a:buAutoNum type="alphaLcPeriod"/>
                </a:pPr>
                <a:r>
                  <a:rPr lang="zh-CN" altLang="en-US" sz="1200" kern="100" dirty="0">
                    <a:solidFill>
                      <a:schemeClr val="tx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𝑅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</m:oMath>
                </a14:m>
                <a:r>
                  <a:rPr lang="zh-CN" altLang="zh-CN" sz="1200" kern="100" dirty="0">
                    <a:solidFill>
                      <a:schemeClr val="tx1"/>
                    </a:solidFill>
                    <a:ea typeface="Cambria Math" panose="02040503050406030204" pitchFamily="18" charset="0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</m:e>
                      <m:sup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′</m:t>
                        </m:r>
                      </m:sup>
                    </m:sSup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← </m:t>
                    </m:r>
                    <m:r>
                      <a:rPr lang="en-US" altLang="zh-CN" sz="12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𝑀𝑜𝑑𝑒𝑙</m:t>
                    </m:r>
                    <m:d>
                      <m:dPr>
                        <m:ctrlPr>
                          <a:rPr lang="en-US" altLang="zh-CN" sz="12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2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  <m:r>
                          <a:rPr lang="en-US" altLang="zh-CN" sz="12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sz="12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𝐴</m:t>
                        </m:r>
                      </m:e>
                    </m:d>
                  </m:oMath>
                </a14:m>
                <a:endParaRPr lang="en-US" altLang="zh-CN" sz="1200" b="0" i="1" kern="100" dirty="0">
                  <a:solidFill>
                    <a:schemeClr val="tx1"/>
                  </a:solidFill>
                  <a:latin typeface="Cambria Math" panose="02040503050406030204" pitchFamily="18" charset="0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1257300" lvl="2" indent="-342900" algn="just">
                  <a:buAutoNum type="alphaLcPeriod"/>
                </a:pPr>
                <a14:m>
                  <m:oMath xmlns:m="http://schemas.openxmlformats.org/officeDocument/2006/math">
                    <m:r>
                      <a:rPr lang="en-US" altLang="zh-CN" sz="12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𝑄</m:t>
                    </m:r>
                    <m:d>
                      <m:dPr>
                        <m:ctrlPr>
                          <a:rPr lang="zh-CN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𝐴</m:t>
                        </m:r>
                      </m:e>
                    </m:d>
                    <m:r>
                      <a:rPr lang="en-US" altLang="zh-CN" sz="1200" b="0" i="0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zh-CN" altLang="zh-CN" sz="12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altLang="zh-CN" sz="1200" b="0" i="0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2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𝑄</m:t>
                    </m:r>
                    <m:d>
                      <m:dPr>
                        <m:ctrlPr>
                          <a:rPr lang="zh-CN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𝑆</m:t>
                        </m:r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𝐴</m:t>
                        </m:r>
                      </m:e>
                    </m:d>
                    <m:r>
                      <a:rPr lang="en-US" altLang="zh-CN" sz="12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+</m:t>
                    </m:r>
                    <m:r>
                      <a:rPr lang="en-US" altLang="zh-CN" sz="12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𝑅</m:t>
                        </m:r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+</m:t>
                        </m:r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𝛾</m:t>
                        </m:r>
                        <m:func>
                          <m:funcPr>
                            <m:ctrlPr>
                              <a:rPr lang="zh-CN" altLang="zh-CN" sz="12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阿里巴巴普惠体 R" panose="00020600040101010101" pitchFamily="18" charset="-122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CN" altLang="zh-CN" sz="12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阿里巴巴普惠体 R" panose="00020600040101010101" pitchFamily="18" charset="-122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12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12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𝑄</m:t>
                            </m:r>
                          </m:e>
                        </m:func>
                        <m:d>
                          <m:dPr>
                            <m:ctrlPr>
                              <a:rPr lang="zh-CN" altLang="zh-CN" sz="12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12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altLang="zh-CN" sz="12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2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r>
                              <a:rPr lang="en-US" altLang="zh-CN" sz="12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−</m:t>
                        </m:r>
                        <m:r>
                          <a:rPr lang="en-US" altLang="zh-CN" sz="1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𝑄</m:t>
                        </m:r>
                        <m:d>
                          <m:dPr>
                            <m:ctrlPr>
                              <a:rPr lang="zh-CN" altLang="zh-CN" sz="12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sz="12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𝑆</m:t>
                            </m:r>
                            <m:r>
                              <a:rPr lang="en-US" altLang="zh-CN" sz="12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r>
                              <a:rPr lang="en-US" altLang="zh-CN" sz="12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endParaRPr lang="en-US" altLang="zh-CN" sz="1200" kern="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02A63688-2F2F-A11B-32DE-50BED4479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17" y="1767384"/>
                <a:ext cx="5166192" cy="3518038"/>
              </a:xfrm>
              <a:prstGeom prst="roundRect">
                <a:avLst>
                  <a:gd name="adj" fmla="val 5023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A37ADDB8-D61B-4293-9C3C-2916BBA58F8A}"/>
              </a:ext>
            </a:extLst>
          </p:cNvPr>
          <p:cNvGrpSpPr/>
          <p:nvPr/>
        </p:nvGrpSpPr>
        <p:grpSpPr>
          <a:xfrm>
            <a:off x="5841443" y="2237353"/>
            <a:ext cx="3194541" cy="2578099"/>
            <a:chOff x="885323" y="2210589"/>
            <a:chExt cx="4950899" cy="3961707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4B46914C-7FFB-4018-A7DB-5EAC18BC0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89" r="6616" b="5131"/>
            <a:stretch/>
          </p:blipFill>
          <p:spPr>
            <a:xfrm>
              <a:off x="885323" y="2210589"/>
              <a:ext cx="4950899" cy="39617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DFB113A4-2758-49BE-A8B3-9A3A065DB390}"/>
                </a:ext>
              </a:extLst>
            </p:cNvPr>
            <p:cNvSpPr/>
            <p:nvPr/>
          </p:nvSpPr>
          <p:spPr>
            <a:xfrm>
              <a:off x="2571940" y="2422254"/>
              <a:ext cx="1636665" cy="31151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值函数</a:t>
              </a:r>
              <a:r>
                <a:rPr lang="en-US" altLang="zh-CN" sz="1200" b="1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1200" b="1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策略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6B26C4B-728C-4C7A-B044-D6B2A9A604FE}"/>
                </a:ext>
              </a:extLst>
            </p:cNvPr>
            <p:cNvSpPr/>
            <p:nvPr/>
          </p:nvSpPr>
          <p:spPr>
            <a:xfrm>
              <a:off x="3879890" y="4682611"/>
              <a:ext cx="1636665" cy="31151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经验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02F0197-8BB0-4177-80CE-2BCB67630B3C}"/>
                </a:ext>
              </a:extLst>
            </p:cNvPr>
            <p:cNvSpPr/>
            <p:nvPr/>
          </p:nvSpPr>
          <p:spPr>
            <a:xfrm>
              <a:off x="1242354" y="4700920"/>
              <a:ext cx="1636665" cy="31151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39CAD68-CD7F-4ECF-A752-20DEF1CA901B}"/>
                </a:ext>
              </a:extLst>
            </p:cNvPr>
            <p:cNvSpPr/>
            <p:nvPr/>
          </p:nvSpPr>
          <p:spPr>
            <a:xfrm>
              <a:off x="3578815" y="3496437"/>
              <a:ext cx="1155437" cy="60195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直接强化学习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BE5D541-5F51-4E9B-85DD-723A41C14268}"/>
                </a:ext>
              </a:extLst>
            </p:cNvPr>
            <p:cNvSpPr/>
            <p:nvPr/>
          </p:nvSpPr>
          <p:spPr>
            <a:xfrm>
              <a:off x="3481220" y="3335363"/>
              <a:ext cx="195192" cy="554315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C656A5B-6C81-4F8A-875C-EA2AA3A4D814}"/>
                </a:ext>
              </a:extLst>
            </p:cNvPr>
            <p:cNvSpPr/>
            <p:nvPr/>
          </p:nvSpPr>
          <p:spPr>
            <a:xfrm>
              <a:off x="4990597" y="3195459"/>
              <a:ext cx="655865" cy="560536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行动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D9FC0B0-2A69-4136-8FD5-324A515CD988}"/>
                </a:ext>
              </a:extLst>
            </p:cNvPr>
            <p:cNvSpPr/>
            <p:nvPr/>
          </p:nvSpPr>
          <p:spPr>
            <a:xfrm>
              <a:off x="885323" y="2959274"/>
              <a:ext cx="836674" cy="857953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rgbClr val="00B0F0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一步</a:t>
              </a:r>
              <a:endParaRPr lang="en-US" altLang="zh-CN" sz="11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规划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A157636D-4A5C-4EC0-86AA-4431CA14DDDA}"/>
                </a:ext>
              </a:extLst>
            </p:cNvPr>
            <p:cNvSpPr/>
            <p:nvPr/>
          </p:nvSpPr>
          <p:spPr>
            <a:xfrm>
              <a:off x="2903502" y="5699038"/>
              <a:ext cx="1155438" cy="469623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模型学习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028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66158629-FD1D-F14C-EBD0-89FBB9917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46" y="3982164"/>
            <a:ext cx="7723163" cy="211638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C4EC72-3878-46DC-B271-F2147413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B0A317-CA6F-4D3A-87F9-A0CB5C40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复习：</a:t>
            </a:r>
            <a:r>
              <a:rPr lang="en-US" altLang="zh-CN" dirty="0"/>
              <a:t>PETS</a:t>
            </a:r>
            <a:r>
              <a:rPr lang="zh-CN" altLang="en-US" dirty="0"/>
              <a:t>算法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137B883-774E-6B26-D8BB-0AD79BDE18AA}"/>
              </a:ext>
            </a:extLst>
          </p:cNvPr>
          <p:cNvSpPr txBox="1">
            <a:spLocks/>
          </p:cNvSpPr>
          <p:nvPr/>
        </p:nvSpPr>
        <p:spPr>
          <a:xfrm>
            <a:off x="502442" y="1241696"/>
            <a:ext cx="8137922" cy="1149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PETS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算法全称为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probabilistic ensembles with trajectory sampling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，是使用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MPC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的一种基于模型的强化学习算法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集成中每个单模型是一个神经网络构建的高斯过程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4CF3ADF-DB21-EC70-4FFC-225EE2B845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3182035"/>
                <a:ext cx="8137922" cy="813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TS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代表集成环境模型的轨迹采样，每一次预测我们会从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𝑁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个模型中挑选一个来进行预测，因此一条轨迹的采样会使用到多个环境模型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4CF3ADF-DB21-EC70-4FFC-225EE2B84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3182035"/>
                <a:ext cx="8137922" cy="813112"/>
              </a:xfrm>
              <a:prstGeom prst="rect">
                <a:avLst/>
              </a:prstGeom>
              <a:blipFill>
                <a:blip r:embed="rId5"/>
                <a:stretch>
                  <a:fillRect l="-449" t="-4511" r="-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6AD5B4B1-A7F9-AD65-1040-29E177CC30EC}"/>
              </a:ext>
            </a:extLst>
          </p:cNvPr>
          <p:cNvSpPr txBox="1">
            <a:spLocks/>
          </p:cNvSpPr>
          <p:nvPr/>
        </p:nvSpPr>
        <p:spPr>
          <a:xfrm>
            <a:off x="502441" y="2722261"/>
            <a:ext cx="8521983" cy="459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PE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代表环境模型的概率集成，以刻画模型对环境的两种不确定性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9C85B4C9-A7E2-8217-5967-00944698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4003" y="6395364"/>
            <a:ext cx="4739179" cy="206381"/>
          </a:xfrm>
        </p:spPr>
        <p:txBody>
          <a:bodyPr/>
          <a:lstStyle/>
          <a:p>
            <a:r>
              <a:rPr lang="en-US" altLang="zh-CN" dirty="0"/>
              <a:t>Chua, </a:t>
            </a:r>
            <a:r>
              <a:rPr lang="en-US" altLang="zh-CN" dirty="0" err="1"/>
              <a:t>Kurtland</a:t>
            </a:r>
            <a:r>
              <a:rPr lang="en-US" altLang="zh-CN" dirty="0"/>
              <a:t>, et al. Deep reinforcement learning in a handful of trials using probabilistic dynamics models. NIPS 2018.</a:t>
            </a:r>
          </a:p>
        </p:txBody>
      </p:sp>
    </p:spTree>
    <p:extLst>
      <p:ext uri="{BB962C8B-B14F-4D97-AF65-F5344CB8AC3E}">
        <p14:creationId xmlns:p14="http://schemas.microsoft.com/office/powerpoint/2010/main" val="194457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475200"/>
            <a:ext cx="8137922" cy="553500"/>
          </a:xfrm>
        </p:spPr>
        <p:txBody>
          <a:bodyPr/>
          <a:lstStyle/>
          <a:p>
            <a:r>
              <a:rPr lang="zh-CN" altLang="en-US" dirty="0"/>
              <a:t>课程大纲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17ABE3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17ABE3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296DFD-E508-42FA-958A-3E7E11E25FD0}"/>
              </a:ext>
            </a:extLst>
          </p:cNvPr>
          <p:cNvSpPr/>
          <p:nvPr/>
        </p:nvSpPr>
        <p:spPr>
          <a:xfrm>
            <a:off x="4574342" y="1375401"/>
            <a:ext cx="4107305" cy="44716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阿里巴巴普惠体 R" panose="00020600040101010101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524147-056F-43D7-83E9-6329A912AA9F}"/>
              </a:ext>
            </a:extLst>
          </p:cNvPr>
          <p:cNvSpPr/>
          <p:nvPr/>
        </p:nvSpPr>
        <p:spPr>
          <a:xfrm>
            <a:off x="389744" y="1375401"/>
            <a:ext cx="4107305" cy="4471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阿里巴巴普惠体 R" panose="00020600040101010101"/>
              <a:cs typeface="+mn-cs"/>
            </a:endParaRP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35F314D7-0FDD-4D89-AF44-585DD2B76D8D}"/>
              </a:ext>
            </a:extLst>
          </p:cNvPr>
          <p:cNvSpPr txBox="1">
            <a:spLocks/>
          </p:cNvSpPr>
          <p:nvPr/>
        </p:nvSpPr>
        <p:spPr>
          <a:xfrm>
            <a:off x="550129" y="2161303"/>
            <a:ext cx="3886200" cy="3833293"/>
          </a:xfrm>
          <a:prstGeom prst="rect">
            <a:avLst/>
          </a:prstGeom>
        </p:spPr>
        <p:txBody>
          <a:bodyPr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强化学习、探索与利用</a:t>
            </a:r>
            <a:endParaRPr lang="en-US" altLang="zh-CN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MDP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和动态规划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阿里巴巴普惠体 R" panose="00020600040101010101"/>
              <a:cs typeface="+mn-cs"/>
            </a:endParaRPr>
          </a:p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值函数估计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阿里巴巴普惠体 R" panose="00020600040101010101"/>
              <a:cs typeface="+mn-cs"/>
            </a:endParaRPr>
          </a:p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无模型控制方法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阿里巴巴普惠体 R" panose="00020600040101010101"/>
              <a:cs typeface="+mn-cs"/>
            </a:endParaRPr>
          </a:p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规划与学习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阿里巴巴普惠体 R" panose="00020600040101010101"/>
              <a:cs typeface="+mn-cs"/>
            </a:endParaRPr>
          </a:p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参数化的值函数和策略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阿里巴巴普惠体 R" panose="00020600040101010101"/>
              <a:cs typeface="+mn-cs"/>
            </a:endParaRPr>
          </a:p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深度强化学习价值方法</a:t>
            </a:r>
            <a:endParaRPr lang="en-US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514350" marR="0" lvl="0" indent="-51435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深度强化学习策略方法</a:t>
            </a:r>
            <a:endParaRPr lang="en-US" altLang="zh-CN" sz="2400" dirty="0">
              <a:solidFill>
                <a:srgbClr val="000000"/>
              </a:solidFill>
              <a:ea typeface="阿里巴巴普惠体 R" panose="00020600040101010101"/>
            </a:endParaRPr>
          </a:p>
        </p:txBody>
      </p:sp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6D3298F2-5082-4464-B494-69D8F2C400B7}"/>
              </a:ext>
            </a:extLst>
          </p:cNvPr>
          <p:cNvSpPr txBox="1">
            <a:spLocks/>
          </p:cNvSpPr>
          <p:nvPr/>
        </p:nvSpPr>
        <p:spPr>
          <a:xfrm>
            <a:off x="4629150" y="2161303"/>
            <a:ext cx="4190510" cy="3893253"/>
          </a:xfrm>
          <a:prstGeom prst="rect">
            <a:avLst/>
          </a:prstGeom>
        </p:spPr>
        <p:txBody>
          <a:bodyPr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FF0000"/>
                </a:solidFill>
                <a:ea typeface="阿里巴巴普惠体 R" panose="00020600040101010101"/>
              </a:rPr>
              <a:t>  9. </a:t>
            </a:r>
            <a:r>
              <a:rPr lang="zh-CN" altLang="en-US" sz="2400" dirty="0">
                <a:solidFill>
                  <a:srgbClr val="FF0000"/>
                </a:solidFill>
                <a:ea typeface="阿里巴巴普惠体 R" panose="00020600040101010101"/>
              </a:rPr>
              <a:t>基于模型的深度强化学习</a:t>
            </a:r>
            <a:endParaRPr lang="en-US" altLang="zh-CN" sz="2400" dirty="0">
              <a:solidFill>
                <a:srgbClr val="FF0000"/>
              </a:solidFill>
              <a:ea typeface="阿里巴巴普惠体 R" panose="00020600040101010101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ea typeface="阿里巴巴普惠体 R" panose="00020600040101010101"/>
              </a:rPr>
              <a:t>10. </a:t>
            </a: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模仿学习</a:t>
            </a:r>
            <a:endParaRPr lang="en-US" altLang="zh-CN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0" indent="0">
              <a:buNone/>
              <a:defRPr/>
            </a:pPr>
            <a:r>
              <a:rPr lang="en-US" altLang="zh-CN" sz="2400" dirty="0">
                <a:solidFill>
                  <a:srgbClr val="000000"/>
                </a:solidFill>
                <a:ea typeface="阿里巴巴普惠体 R" panose="00020600040101010101"/>
              </a:rPr>
              <a:t>11. </a:t>
            </a: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离线强化学习</a:t>
            </a:r>
            <a:endParaRPr lang="en-US" altLang="zh-CN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ea typeface="阿里巴巴普惠体 R" panose="00020600040101010101"/>
              </a:rPr>
              <a:t>12. </a:t>
            </a: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参数化动作空间</a:t>
            </a:r>
            <a:endParaRPr lang="en-US" altLang="zh-CN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ea typeface="阿里巴巴普惠体 R" panose="00020600040101010101"/>
              </a:rPr>
              <a:t>13. </a:t>
            </a: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目标导向的强化学习</a:t>
            </a:r>
            <a:endParaRPr lang="en-US" altLang="zh-CN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ea typeface="阿里巴巴普惠体 R" panose="00020600040101010101"/>
              </a:rPr>
              <a:t>14. </a:t>
            </a:r>
            <a:r>
              <a:rPr lang="zh-CN" altLang="en-US" sz="2400" dirty="0">
                <a:solidFill>
                  <a:srgbClr val="000000"/>
                </a:solidFill>
                <a:ea typeface="阿里巴巴普惠体 R" panose="00020600040101010101"/>
              </a:rPr>
              <a:t>多智能体强化学习</a:t>
            </a:r>
            <a:endParaRPr lang="en-US" altLang="zh-CN" sz="2400" dirty="0">
              <a:solidFill>
                <a:srgbClr val="000000"/>
              </a:solidFill>
              <a:ea typeface="阿里巴巴普惠体 R" panose="00020600040101010101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15.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强化学习大模型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阿里巴巴普惠体 R" panose="00020600040101010101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16.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阿里巴巴普惠体 R" panose="00020600040101010101"/>
                <a:cs typeface="+mn-cs"/>
              </a:rPr>
              <a:t>技术交流与回顾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阿里巴巴普惠体 R" panose="00020600040101010101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922843E-8B2C-474B-B4E6-1BF440AA651B}"/>
              </a:ext>
            </a:extLst>
          </p:cNvPr>
          <p:cNvSpPr/>
          <p:nvPr/>
        </p:nvSpPr>
        <p:spPr>
          <a:xfrm>
            <a:off x="902675" y="1397001"/>
            <a:ext cx="30814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阿里巴巴普惠体 R" panose="00020600040101010101"/>
                <a:cs typeface="+mn-cs"/>
              </a:rPr>
              <a:t>强化学习基础部分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C5F941-010B-4E6A-B42B-E0A68B592CA6}"/>
              </a:ext>
            </a:extLst>
          </p:cNvPr>
          <p:cNvSpPr/>
          <p:nvPr/>
        </p:nvSpPr>
        <p:spPr>
          <a:xfrm>
            <a:off x="5400966" y="139700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阿里巴巴普惠体 R" panose="00020600040101010101"/>
                <a:cs typeface="+mn-cs"/>
              </a:rPr>
              <a:t>强化学习前沿部分</a:t>
            </a:r>
          </a:p>
        </p:txBody>
      </p:sp>
    </p:spTree>
    <p:extLst>
      <p:ext uri="{BB962C8B-B14F-4D97-AF65-F5344CB8AC3E}">
        <p14:creationId xmlns:p14="http://schemas.microsoft.com/office/powerpoint/2010/main" val="3699609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66158629-FD1D-F14C-EBD0-89FBB9917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46" y="3982164"/>
            <a:ext cx="7723163" cy="211638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C4EC72-3878-46DC-B271-F2147413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B0A317-CA6F-4D3A-87F9-A0CB5C40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思考问题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137B883-774E-6B26-D8BB-0AD79BDE18AA}"/>
              </a:ext>
            </a:extLst>
          </p:cNvPr>
          <p:cNvSpPr txBox="1">
            <a:spLocks/>
          </p:cNvSpPr>
          <p:nvPr/>
        </p:nvSpPr>
        <p:spPr>
          <a:xfrm>
            <a:off x="502442" y="1529548"/>
            <a:ext cx="8137922" cy="796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问题：如果将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PETS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类的多步模拟数据用于训练智能体策略或价值函数，会怎么样？是否能提升智能体学习的样本效率？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5EDC07-EE29-FCDB-0310-254F1F0A316F}"/>
              </a:ext>
            </a:extLst>
          </p:cNvPr>
          <p:cNvSpPr txBox="1"/>
          <p:nvPr/>
        </p:nvSpPr>
        <p:spPr>
          <a:xfrm>
            <a:off x="7239000" y="4260334"/>
            <a:ext cx="1063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PETS</a:t>
            </a:r>
            <a:endParaRPr lang="zh-CN" altLang="en-US" sz="24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B99816F-C038-B94E-97D0-B91A88F1179F}"/>
              </a:ext>
            </a:extLst>
          </p:cNvPr>
          <p:cNvGrpSpPr/>
          <p:nvPr/>
        </p:nvGrpSpPr>
        <p:grpSpPr>
          <a:xfrm>
            <a:off x="1002030" y="2724948"/>
            <a:ext cx="1188720" cy="1108808"/>
            <a:chOff x="1941342" y="2425700"/>
            <a:chExt cx="1188720" cy="110880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41E9E9B-9B6D-4BA0-C936-A80061D12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41" t="3683" r="77047" b="57821"/>
            <a:stretch/>
          </p:blipFill>
          <p:spPr>
            <a:xfrm>
              <a:off x="2044699" y="2425700"/>
              <a:ext cx="958753" cy="100330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DBF8C9D-37BE-8D36-45E4-BE2ACEBA8F4B}"/>
                </a:ext>
              </a:extLst>
            </p:cNvPr>
            <p:cNvSpPr/>
            <p:nvPr/>
          </p:nvSpPr>
          <p:spPr>
            <a:xfrm>
              <a:off x="1941342" y="3182816"/>
              <a:ext cx="1188720" cy="351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智能体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074DAC07-F2F4-C210-507B-4004EB2A30E8}"/>
              </a:ext>
            </a:extLst>
          </p:cNvPr>
          <p:cNvSpPr/>
          <p:nvPr/>
        </p:nvSpPr>
        <p:spPr>
          <a:xfrm>
            <a:off x="2286000" y="3840247"/>
            <a:ext cx="3206750" cy="130325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456570E4-1FA8-B20E-131E-947D62367493}"/>
              </a:ext>
            </a:extLst>
          </p:cNvPr>
          <p:cNvCxnSpPr>
            <a:stCxn id="8" idx="0"/>
            <a:endCxn id="11" idx="3"/>
          </p:cNvCxnSpPr>
          <p:nvPr/>
        </p:nvCxnSpPr>
        <p:spPr>
          <a:xfrm rot="16200000" flipV="1">
            <a:off x="2669934" y="2620805"/>
            <a:ext cx="613649" cy="182523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0DA4826-9937-C9F6-6341-E712833547D7}"/>
              </a:ext>
            </a:extLst>
          </p:cNvPr>
          <p:cNvCxnSpPr>
            <a:stCxn id="13" idx="2"/>
          </p:cNvCxnSpPr>
          <p:nvPr/>
        </p:nvCxnSpPr>
        <p:spPr>
          <a:xfrm>
            <a:off x="1596390" y="3833756"/>
            <a:ext cx="0" cy="750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A5C5FAB-1544-D164-CC1B-EDE3E7B50F8E}"/>
              </a:ext>
            </a:extLst>
          </p:cNvPr>
          <p:cNvSpPr txBox="1"/>
          <p:nvPr/>
        </p:nvSpPr>
        <p:spPr>
          <a:xfrm>
            <a:off x="4097959" y="3141258"/>
            <a:ext cx="2878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使用模拟数据训练智能体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212114E-C5C0-01E4-06D4-5EA716A66A0D}"/>
              </a:ext>
            </a:extLst>
          </p:cNvPr>
          <p:cNvSpPr txBox="1"/>
          <p:nvPr/>
        </p:nvSpPr>
        <p:spPr>
          <a:xfrm>
            <a:off x="166899" y="3954741"/>
            <a:ext cx="1439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智能体决策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145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C4EC72-3878-46DC-B271-F2147413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B0A317-CA6F-4D3A-87F9-A0CB5C40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分支推演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7137B883-774E-6B26-D8BB-0AD79BDE18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1355298"/>
                <a:ext cx="8137922" cy="11757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分支推演（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Branched Rollout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）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从之前策略采样的真实轨迹中随机选择一个状态作为起点，使用环境模型和智能体当前策略做交互，采样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步得到一条分支轨迹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7137B883-774E-6B26-D8BB-0AD79BDE1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355298"/>
                <a:ext cx="8137922" cy="1175704"/>
              </a:xfrm>
              <a:prstGeom prst="rect">
                <a:avLst/>
              </a:prstGeom>
              <a:blipFill>
                <a:blip r:embed="rId4"/>
                <a:stretch>
                  <a:fillRect l="-449" t="-2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4E42707-4084-1AC7-26B8-620B92698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65" y="2616963"/>
            <a:ext cx="7437070" cy="1710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内容占位符 2">
                <a:extLst>
                  <a:ext uri="{FF2B5EF4-FFF2-40B4-BE49-F238E27FC236}">
                    <a16:creationId xmlns:a16="http://schemas.microsoft.com/office/drawing/2014/main" id="{4D0F4C7E-8D44-1629-E99F-6D594C50C7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5181600"/>
                <a:ext cx="8137922" cy="530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Dyna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算法可以看出是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=1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时的分支推演特例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1" name="内容占位符 2">
                <a:extLst>
                  <a:ext uri="{FF2B5EF4-FFF2-40B4-BE49-F238E27FC236}">
                    <a16:creationId xmlns:a16="http://schemas.microsoft.com/office/drawing/2014/main" id="{4D0F4C7E-8D44-1629-E99F-6D594C50C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5181600"/>
                <a:ext cx="8137922" cy="530752"/>
              </a:xfrm>
              <a:prstGeom prst="rect">
                <a:avLst/>
              </a:prstGeom>
              <a:blipFill>
                <a:blip r:embed="rId6"/>
                <a:stretch>
                  <a:fillRect l="-449" t="-5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7267DDA9-22AD-6CC6-2A95-13EA13339E1B}"/>
              </a:ext>
            </a:extLst>
          </p:cNvPr>
          <p:cNvSpPr txBox="1">
            <a:spLocks/>
          </p:cNvSpPr>
          <p:nvPr/>
        </p:nvSpPr>
        <p:spPr>
          <a:xfrm>
            <a:off x="502442" y="4639624"/>
            <a:ext cx="8137922" cy="530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使用真实数据和推演数据共同训练智能体的策略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5D071D57-9386-E1F6-66DC-69A72D51B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4002" y="6357273"/>
            <a:ext cx="6226837" cy="206381"/>
          </a:xfrm>
        </p:spPr>
        <p:txBody>
          <a:bodyPr/>
          <a:lstStyle/>
          <a:p>
            <a:r>
              <a:rPr lang="en-US" altLang="zh-CN" dirty="0"/>
              <a:t>Janner, Michael, et al. When to Trust Your Model: Model-Based Policy Optimization. NIPS 2019.c</a:t>
            </a:r>
          </a:p>
        </p:txBody>
      </p:sp>
    </p:spTree>
    <p:extLst>
      <p:ext uri="{BB962C8B-B14F-4D97-AF65-F5344CB8AC3E}">
        <p14:creationId xmlns:p14="http://schemas.microsoft.com/office/powerpoint/2010/main" val="3237296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C4EC72-3878-46DC-B271-F2147413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B0A317-CA6F-4D3A-87F9-A0CB5C40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分支推演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7137B883-774E-6B26-D8BB-0AD79BDE18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1355298"/>
                <a:ext cx="8137922" cy="11757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分支推演（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Branched Rollout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）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从之前策略采样的真实轨迹中随机选择一个状态作为起点，使用环境模型和智能体当前策略做交互，采样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步得到一条分支轨迹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7137B883-774E-6B26-D8BB-0AD79BDE1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355298"/>
                <a:ext cx="8137922" cy="1175704"/>
              </a:xfrm>
              <a:prstGeom prst="rect">
                <a:avLst/>
              </a:prstGeom>
              <a:blipFill>
                <a:blip r:embed="rId4"/>
                <a:stretch>
                  <a:fillRect l="-449" t="-2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页脚占位符 4">
            <a:extLst>
              <a:ext uri="{FF2B5EF4-FFF2-40B4-BE49-F238E27FC236}">
                <a16:creationId xmlns:a16="http://schemas.microsoft.com/office/drawing/2014/main" id="{6B14E05D-BA03-3EFE-E2CF-ED9ACB7AF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4002" y="6357273"/>
            <a:ext cx="6226837" cy="206381"/>
          </a:xfrm>
        </p:spPr>
        <p:txBody>
          <a:bodyPr/>
          <a:lstStyle/>
          <a:p>
            <a:r>
              <a:rPr lang="en-US" altLang="zh-CN" dirty="0"/>
              <a:t>Janner, Michael, et al. When to Trust Your Model: Model-Based Policy Optimization. NIPS 2019.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E42707-4084-1AC7-26B8-620B92698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65" y="2616963"/>
            <a:ext cx="7437070" cy="1710036"/>
          </a:xfrm>
          <a:prstGeom prst="rect">
            <a:avLst/>
          </a:prstGeom>
        </p:spPr>
      </p:pic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4D0F4C7E-8D44-1629-E99F-6D594C50C781}"/>
              </a:ext>
            </a:extLst>
          </p:cNvPr>
          <p:cNvSpPr txBox="1">
            <a:spLocks/>
          </p:cNvSpPr>
          <p:nvPr/>
        </p:nvSpPr>
        <p:spPr>
          <a:xfrm>
            <a:off x="502442" y="5181600"/>
            <a:ext cx="8137922" cy="530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内容占位符 2">
                <a:extLst>
                  <a:ext uri="{FF2B5EF4-FFF2-40B4-BE49-F238E27FC236}">
                    <a16:creationId xmlns:a16="http://schemas.microsoft.com/office/drawing/2014/main" id="{7267DDA9-22AD-6CC6-2A95-13EA13339E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4386792"/>
                <a:ext cx="8137922" cy="13255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ea typeface="阿里巴巴普惠体 R" panose="00020600040101010101" pitchFamily="18" charset="-122"/>
                  </a:rPr>
                  <a:t>使用真实数据和推演数据共同训练智能体的策略</a:t>
                </a:r>
                <a:endParaRPr lang="en-US" altLang="zh-CN" dirty="0">
                  <a:ea typeface="阿里巴巴普惠体 R" panose="00020600040101010101" pitchFamily="18" charset="-122"/>
                </a:endParaRPr>
              </a:p>
              <a:p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Dyna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算法可以看出是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=1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时的分支推演特例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越大，推演的数据也不准，价值越低；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越小，算法样本效率越低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2" name="内容占位符 2">
                <a:extLst>
                  <a:ext uri="{FF2B5EF4-FFF2-40B4-BE49-F238E27FC236}">
                    <a16:creationId xmlns:a16="http://schemas.microsoft.com/office/drawing/2014/main" id="{7267DDA9-22AD-6CC6-2A95-13EA13339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4386792"/>
                <a:ext cx="8137922" cy="1325560"/>
              </a:xfrm>
              <a:prstGeom prst="rect">
                <a:avLst/>
              </a:prstGeom>
              <a:blipFill>
                <a:blip r:embed="rId6"/>
                <a:stretch>
                  <a:fillRect l="-449" t="-2765" b="-3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0F70093C-B526-7BF4-DD4A-5074E8EBC8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5698488"/>
                <a:ext cx="8137922" cy="530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问题：当环境模型不可避免地有一定不准确度时，如何做好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的选择？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0F70093C-B526-7BF4-DD4A-5074E8EBC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5698488"/>
                <a:ext cx="8137922" cy="530752"/>
              </a:xfrm>
              <a:prstGeom prst="rect">
                <a:avLst/>
              </a:prstGeom>
              <a:blipFill>
                <a:blip r:embed="rId7"/>
                <a:stretch>
                  <a:fillRect l="-449" t="-6897" r="-3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158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C4EC72-3878-46DC-B271-F2147413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B0A317-CA6F-4D3A-87F9-A0CB5C40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基于模型的强化学习中对策略价值误差的分析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137B883-774E-6B26-D8BB-0AD79BDE18AA}"/>
              </a:ext>
            </a:extLst>
          </p:cNvPr>
          <p:cNvSpPr txBox="1">
            <a:spLocks/>
          </p:cNvSpPr>
          <p:nvPr/>
        </p:nvSpPr>
        <p:spPr>
          <a:xfrm>
            <a:off x="502442" y="1317452"/>
            <a:ext cx="8137922" cy="480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策略价值误差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73003BFC-EE45-7CDE-105E-1209EB1B4CEB}"/>
              </a:ext>
            </a:extLst>
          </p:cNvPr>
          <p:cNvSpPr txBox="1">
            <a:spLocks/>
          </p:cNvSpPr>
          <p:nvPr/>
        </p:nvSpPr>
        <p:spPr>
          <a:xfrm>
            <a:off x="502442" y="2494330"/>
            <a:ext cx="8137922" cy="480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策略价值误差和算法样本效率之间的关系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301CA60-895C-FC46-CAF9-6A325AC13BBD}"/>
                  </a:ext>
                </a:extLst>
              </p:cNvPr>
              <p:cNvSpPr txBox="1"/>
              <p:nvPr/>
            </p:nvSpPr>
            <p:spPr>
              <a:xfrm>
                <a:off x="641690" y="3141466"/>
                <a:ext cx="34273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策略价值误差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]|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越低</a:t>
                </a:r>
                <a:endParaRPr lang="zh-CN" altLang="en-US" dirty="0"/>
              </a:p>
            </p:txBody>
          </p:sp>
        </mc:Choice>
        <mc:Fallback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301CA60-895C-FC46-CAF9-6A325AC13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90" y="3141466"/>
                <a:ext cx="3427389" cy="369332"/>
              </a:xfrm>
              <a:prstGeom prst="rect">
                <a:avLst/>
              </a:prstGeom>
              <a:blipFill>
                <a:blip r:embed="rId2"/>
                <a:stretch>
                  <a:fillRect l="-1423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箭头: 下 29">
            <a:extLst>
              <a:ext uri="{FF2B5EF4-FFF2-40B4-BE49-F238E27FC236}">
                <a16:creationId xmlns:a16="http://schemas.microsoft.com/office/drawing/2014/main" id="{40EE01DC-0A62-67E1-8E2A-DFCB6DA210BB}"/>
              </a:ext>
            </a:extLst>
          </p:cNvPr>
          <p:cNvSpPr/>
          <p:nvPr/>
        </p:nvSpPr>
        <p:spPr>
          <a:xfrm rot="16200000">
            <a:off x="4125480" y="3203964"/>
            <a:ext cx="232013" cy="252766"/>
          </a:xfrm>
          <a:prstGeom prst="downArrow">
            <a:avLst/>
          </a:prstGeom>
          <a:solidFill>
            <a:srgbClr val="0070C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884320A-2BED-73D4-F48E-D8CD308F491C}"/>
              </a:ext>
            </a:extLst>
          </p:cNvPr>
          <p:cNvSpPr txBox="1"/>
          <p:nvPr/>
        </p:nvSpPr>
        <p:spPr>
          <a:xfrm>
            <a:off x="4413594" y="3141466"/>
            <a:ext cx="2307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更多使用模型做推演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07F2E5F0-5470-75E4-22CB-0152222E98E2}"/>
              </a:ext>
            </a:extLst>
          </p:cNvPr>
          <p:cNvSpPr/>
          <p:nvPr/>
        </p:nvSpPr>
        <p:spPr>
          <a:xfrm rot="16200000">
            <a:off x="6738166" y="3203964"/>
            <a:ext cx="232013" cy="252766"/>
          </a:xfrm>
          <a:prstGeom prst="downArrow">
            <a:avLst/>
          </a:prstGeom>
          <a:solidFill>
            <a:srgbClr val="0070C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123EFB6-3102-0869-05E4-4341AE89BE70}"/>
              </a:ext>
            </a:extLst>
          </p:cNvPr>
          <p:cNvSpPr txBox="1"/>
          <p:nvPr/>
        </p:nvSpPr>
        <p:spPr>
          <a:xfrm>
            <a:off x="7065353" y="3141466"/>
            <a:ext cx="169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样本效率更高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D2734DC7-7153-D6CE-805F-C4C1AF814B9A}"/>
              </a:ext>
            </a:extLst>
          </p:cNvPr>
          <p:cNvSpPr txBox="1">
            <a:spLocks/>
          </p:cNvSpPr>
          <p:nvPr/>
        </p:nvSpPr>
        <p:spPr>
          <a:xfrm>
            <a:off x="502442" y="3888038"/>
            <a:ext cx="8137922" cy="480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策略价值误差与模型泛化误差以及策略偏移程度之间的定量关系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E685E6F-9649-5F6B-3348-6F3709EAEB71}"/>
                  </a:ext>
                </a:extLst>
              </p:cNvPr>
              <p:cNvSpPr txBox="1"/>
              <p:nvPr/>
            </p:nvSpPr>
            <p:spPr>
              <a:xfrm>
                <a:off x="5673846" y="4628291"/>
                <a:ext cx="340919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/>
                  <a:t>基于模型的强化学习思路：</a:t>
                </a:r>
                <a:endParaRPr lang="en-US" altLang="zh-CN" sz="2000" dirty="0"/>
              </a:p>
              <a:p>
                <a:pPr marL="457200" indent="-457200">
                  <a:buAutoNum type="arabicPeriod"/>
                </a:pPr>
                <a:r>
                  <a:rPr lang="zh-CN" altLang="en-US" sz="2000" dirty="0"/>
                  <a:t>推导策略价值误差界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CN" sz="2000" dirty="0"/>
              </a:p>
              <a:p>
                <a:pPr marL="457200" indent="-457200">
                  <a:buAutoNum type="arabicPeriod"/>
                </a:pPr>
                <a:r>
                  <a:rPr lang="zh-CN" altLang="en-US" sz="2000" dirty="0"/>
                  <a:t>设计算法降低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E685E6F-9649-5F6B-3348-6F3709EAE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846" y="4628291"/>
                <a:ext cx="3409193" cy="1015663"/>
              </a:xfrm>
              <a:prstGeom prst="rect">
                <a:avLst/>
              </a:prstGeom>
              <a:blipFill>
                <a:blip r:embed="rId7"/>
                <a:stretch>
                  <a:fillRect l="-1968" t="-2994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83976F1F-3AAE-330C-D0C6-03A925998383}"/>
              </a:ext>
            </a:extLst>
          </p:cNvPr>
          <p:cNvGrpSpPr/>
          <p:nvPr/>
        </p:nvGrpSpPr>
        <p:grpSpPr>
          <a:xfrm>
            <a:off x="4224491" y="4853454"/>
            <a:ext cx="445538" cy="433965"/>
            <a:chOff x="4640664" y="4933666"/>
            <a:chExt cx="525439" cy="511791"/>
          </a:xfrm>
        </p:grpSpPr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D41D7141-F3E8-A65B-6A72-BA76290105E2}"/>
                </a:ext>
              </a:extLst>
            </p:cNvPr>
            <p:cNvCxnSpPr/>
            <p:nvPr/>
          </p:nvCxnSpPr>
          <p:spPr>
            <a:xfrm flipV="1">
              <a:off x="4640664" y="4933666"/>
              <a:ext cx="0" cy="5117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778B8A60-A334-AF2A-E821-613723398F82}"/>
                </a:ext>
              </a:extLst>
            </p:cNvPr>
            <p:cNvCxnSpPr/>
            <p:nvPr/>
          </p:nvCxnSpPr>
          <p:spPr>
            <a:xfrm flipV="1">
              <a:off x="5166103" y="4933666"/>
              <a:ext cx="0" cy="5117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7A8DE553-09E9-76CD-A072-3E35C4FFCC0E}"/>
              </a:ext>
            </a:extLst>
          </p:cNvPr>
          <p:cNvSpPr txBox="1"/>
          <p:nvPr/>
        </p:nvSpPr>
        <p:spPr>
          <a:xfrm>
            <a:off x="3388629" y="5343306"/>
            <a:ext cx="129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模型泛化</a:t>
            </a:r>
            <a:endParaRPr lang="en-US" altLang="zh-CN" sz="1400" dirty="0">
              <a:solidFill>
                <a:srgbClr val="00B0F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/>
            <a:r>
              <a:rPr lang="zh-CN" altLang="en-US" sz="14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误差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F3D0999-5790-97BE-67EB-6CA90FAD5425}"/>
              </a:ext>
            </a:extLst>
          </p:cNvPr>
          <p:cNvSpPr txBox="1"/>
          <p:nvPr/>
        </p:nvSpPr>
        <p:spPr>
          <a:xfrm>
            <a:off x="4354469" y="5343306"/>
            <a:ext cx="9576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策略偏移</a:t>
            </a:r>
            <a:endParaRPr lang="en-US" altLang="zh-CN" sz="1400" dirty="0">
              <a:solidFill>
                <a:srgbClr val="00B0F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/>
            <a:r>
              <a:rPr lang="zh-CN" altLang="en-US" sz="14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程度</a:t>
            </a:r>
            <a:endParaRPr lang="zh-CN" altLang="en-US" sz="14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B12131D-007F-C813-FEC1-F342E34B99FE}"/>
              </a:ext>
            </a:extLst>
          </p:cNvPr>
          <p:cNvSpPr txBox="1"/>
          <p:nvPr/>
        </p:nvSpPr>
        <p:spPr>
          <a:xfrm>
            <a:off x="2002189" y="1874833"/>
            <a:ext cx="129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策略在真实环境中的价值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8693B55-A13E-87ED-EAC5-02294E0A6735}"/>
              </a:ext>
            </a:extLst>
          </p:cNvPr>
          <p:cNvSpPr txBox="1"/>
          <p:nvPr/>
        </p:nvSpPr>
        <p:spPr>
          <a:xfrm>
            <a:off x="3328253" y="1874833"/>
            <a:ext cx="1341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策略在环境模型中的价值</a:t>
            </a:r>
            <a:endParaRPr lang="zh-CN" altLang="en-US" sz="14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457E1E6-0478-B076-EAB3-9D440EB309CB}"/>
              </a:ext>
            </a:extLst>
          </p:cNvPr>
          <p:cNvCxnSpPr/>
          <p:nvPr/>
        </p:nvCxnSpPr>
        <p:spPr>
          <a:xfrm flipV="1">
            <a:off x="2736979" y="1700046"/>
            <a:ext cx="0" cy="206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9216DB08-45C9-B4C5-A4A4-DF3F1FD87525}"/>
              </a:ext>
            </a:extLst>
          </p:cNvPr>
          <p:cNvCxnSpPr/>
          <p:nvPr/>
        </p:nvCxnSpPr>
        <p:spPr>
          <a:xfrm flipV="1">
            <a:off x="3570098" y="1700046"/>
            <a:ext cx="0" cy="206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页脚占位符 4">
            <a:extLst>
              <a:ext uri="{FF2B5EF4-FFF2-40B4-BE49-F238E27FC236}">
                <a16:creationId xmlns:a16="http://schemas.microsoft.com/office/drawing/2014/main" id="{6CB82462-7B22-D091-1FAA-9394DF58D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4002" y="6357273"/>
            <a:ext cx="6226837" cy="206381"/>
          </a:xfrm>
        </p:spPr>
        <p:txBody>
          <a:bodyPr/>
          <a:lstStyle/>
          <a:p>
            <a:r>
              <a:rPr lang="en-US" altLang="zh-CN" dirty="0"/>
              <a:t>Janner, Michael, et al. When to Trust Your Model: Model-Based Policy Optimization. NIPS 2019.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A4C9D64-D151-5D3B-C0F4-C1435DF87325}"/>
                  </a:ext>
                </a:extLst>
              </p:cNvPr>
              <p:cNvSpPr txBox="1"/>
              <p:nvPr/>
            </p:nvSpPr>
            <p:spPr>
              <a:xfrm>
                <a:off x="2386519" y="1329447"/>
                <a:ext cx="1533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]|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A4C9D64-D151-5D3B-C0F4-C1435DF87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519" y="1329447"/>
                <a:ext cx="1533368" cy="369332"/>
              </a:xfrm>
              <a:prstGeom prst="rect">
                <a:avLst/>
              </a:prstGeom>
              <a:blipFill>
                <a:blip r:embed="rId8"/>
                <a:stretch>
                  <a:fillRect t="-4918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A6B3B4F-2531-2B99-81B6-C6079B5310CD}"/>
                  </a:ext>
                </a:extLst>
              </p:cNvPr>
              <p:cNvSpPr txBox="1"/>
              <p:nvPr/>
            </p:nvSpPr>
            <p:spPr>
              <a:xfrm>
                <a:off x="1968589" y="4478429"/>
                <a:ext cx="3052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A6B3B4F-2531-2B99-81B6-C6079B531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589" y="4478429"/>
                <a:ext cx="3052502" cy="400110"/>
              </a:xfrm>
              <a:prstGeom prst="rect">
                <a:avLst/>
              </a:prstGeom>
              <a:blipFill>
                <a:blip r:embed="rId9"/>
                <a:stretch>
                  <a:fillRect t="-3077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773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E42707-4084-1AC7-26B8-620B92698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91" y="5026444"/>
            <a:ext cx="5120614" cy="117740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C4EC72-3878-46DC-B271-F2147413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B0A317-CA6F-4D3A-87F9-A0CB5C40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在分支推演对策略价值误差的分析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137B883-774E-6B26-D8BB-0AD79BDE18AA}"/>
              </a:ext>
            </a:extLst>
          </p:cNvPr>
          <p:cNvSpPr txBox="1">
            <a:spLocks/>
          </p:cNvSpPr>
          <p:nvPr/>
        </p:nvSpPr>
        <p:spPr>
          <a:xfrm>
            <a:off x="502442" y="1317452"/>
            <a:ext cx="8137922" cy="480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量化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模型泛化误差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策略偏移程度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为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4D0F4C7E-8D44-1629-E99F-6D594C50C781}"/>
              </a:ext>
            </a:extLst>
          </p:cNvPr>
          <p:cNvSpPr txBox="1">
            <a:spLocks/>
          </p:cNvSpPr>
          <p:nvPr/>
        </p:nvSpPr>
        <p:spPr>
          <a:xfrm>
            <a:off x="502442" y="5181600"/>
            <a:ext cx="8137922" cy="530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7267DDA9-22AD-6CC6-2A95-13EA13339E1B}"/>
              </a:ext>
            </a:extLst>
          </p:cNvPr>
          <p:cNvSpPr txBox="1">
            <a:spLocks/>
          </p:cNvSpPr>
          <p:nvPr/>
        </p:nvSpPr>
        <p:spPr>
          <a:xfrm>
            <a:off x="502442" y="2819413"/>
            <a:ext cx="4176238" cy="411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策略价值误差界可写为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0F70093C-B526-7BF4-DD4A-5074E8EBC8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4573661"/>
                <a:ext cx="4275298" cy="530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问题：多大的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𝑘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使得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误差界最小？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0F70093C-B526-7BF4-DD4A-5074E8EBC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4573661"/>
                <a:ext cx="4275298" cy="530752"/>
              </a:xfrm>
              <a:prstGeom prst="rect">
                <a:avLst/>
              </a:prstGeom>
              <a:blipFill>
                <a:blip r:embed="rId6"/>
                <a:stretch>
                  <a:fillRect l="-855" t="-5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2D6113C1-75AE-ED6A-A688-6BD3F706FF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1076" y="1808824"/>
          <a:ext cx="4897120" cy="39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Formula" r:id="rId7" imgW="2871000" imgH="228600" progId="Equation.Ribbit">
                  <p:embed/>
                </p:oleObj>
              </mc:Choice>
              <mc:Fallback>
                <p:oleObj name="Formula" r:id="rId7" imgW="2871000" imgH="228600" progId="Equation.Ribbit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2D6113C1-75AE-ED6A-A688-6BD3F706FF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076" y="1808824"/>
                        <a:ext cx="4897120" cy="391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76642F73-02C9-806D-1E14-DA1349A04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1414" y="2344707"/>
          <a:ext cx="2233992" cy="375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Formula" r:id="rId9" imgW="1309680" imgH="219240" progId="Equation.Ribbit">
                  <p:embed/>
                </p:oleObj>
              </mc:Choice>
              <mc:Fallback>
                <p:oleObj name="Formula" r:id="rId9" imgW="1309680" imgH="219240" progId="Equation.Ribbit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76642F73-02C9-806D-1E14-DA1349A041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91414" y="2344707"/>
                        <a:ext cx="2233992" cy="3756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A0A87692-52BB-4821-232A-BA34DA40D3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6943" y="4573661"/>
            <a:ext cx="1929095" cy="4984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BA0E10F-70DE-4FEF-1DEA-44AB87F5AFF7}"/>
              </a:ext>
            </a:extLst>
          </p:cNvPr>
          <p:cNvSpPr txBox="1"/>
          <p:nvPr/>
        </p:nvSpPr>
        <p:spPr>
          <a:xfrm>
            <a:off x="768499" y="1811774"/>
            <a:ext cx="1297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模型泛化误差</a:t>
            </a:r>
            <a:endParaRPr lang="zh-CN" altLang="en-US" sz="1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2DADC7E-BCAC-942A-BC87-4CB90A043B0C}"/>
              </a:ext>
            </a:extLst>
          </p:cNvPr>
          <p:cNvSpPr txBox="1"/>
          <p:nvPr/>
        </p:nvSpPr>
        <p:spPr>
          <a:xfrm>
            <a:off x="768499" y="2329467"/>
            <a:ext cx="1297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策略偏移程度</a:t>
            </a:r>
            <a:endParaRPr lang="zh-CN" altLang="en-US" sz="14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429C9D0-FD79-79EA-224E-3116D154C1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2265" y="3326046"/>
            <a:ext cx="6146775" cy="692224"/>
          </a:xfrm>
          <a:prstGeom prst="rect">
            <a:avLst/>
          </a:prstGeom>
        </p:spPr>
      </p:pic>
      <p:sp>
        <p:nvSpPr>
          <p:cNvPr id="7" name="左大括号 6">
            <a:extLst>
              <a:ext uri="{FF2B5EF4-FFF2-40B4-BE49-F238E27FC236}">
                <a16:creationId xmlns:a16="http://schemas.microsoft.com/office/drawing/2014/main" id="{C99A59F3-1C22-3E3A-CFC5-6002644F547B}"/>
              </a:ext>
            </a:extLst>
          </p:cNvPr>
          <p:cNvSpPr/>
          <p:nvPr/>
        </p:nvSpPr>
        <p:spPr>
          <a:xfrm rot="16200000">
            <a:off x="5029934" y="3207213"/>
            <a:ext cx="121867" cy="176643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E225658-AED7-1EB3-7254-8D464C203D06}"/>
                  </a:ext>
                </a:extLst>
              </p:cNvPr>
              <p:cNvSpPr txBox="1"/>
              <p:nvPr/>
            </p:nvSpPr>
            <p:spPr>
              <a:xfrm>
                <a:off x="4385847" y="4142077"/>
                <a:ext cx="14100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00B0F0"/>
                    </a:solidFill>
                    <a:ea typeface="阿里巴巴普惠体 R" panose="00020600040101010101" pitchFamily="18" charset="-122"/>
                  </a:rPr>
                  <a:t>随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𝑘</m:t>
                    </m:r>
                  </m:oMath>
                </a14:m>
                <a:r>
                  <a:rPr lang="zh-CN" altLang="en-US" sz="1400" dirty="0">
                    <a:solidFill>
                      <a:srgbClr val="00B0F0"/>
                    </a:solidFill>
                    <a:ea typeface="阿里巴巴普惠体 R" panose="00020600040101010101" pitchFamily="18" charset="-122"/>
                  </a:rPr>
                  <a:t>变大而变小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E225658-AED7-1EB3-7254-8D464C203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847" y="4142077"/>
                <a:ext cx="1410040" cy="307777"/>
              </a:xfrm>
              <a:prstGeom prst="rect">
                <a:avLst/>
              </a:prstGeom>
              <a:blipFill>
                <a:blip r:embed="rId13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大括号 18">
            <a:extLst>
              <a:ext uri="{FF2B5EF4-FFF2-40B4-BE49-F238E27FC236}">
                <a16:creationId xmlns:a16="http://schemas.microsoft.com/office/drawing/2014/main" id="{9AACE856-B8AF-3088-17C7-F9A82D5830E7}"/>
              </a:ext>
            </a:extLst>
          </p:cNvPr>
          <p:cNvSpPr/>
          <p:nvPr/>
        </p:nvSpPr>
        <p:spPr>
          <a:xfrm rot="16200000">
            <a:off x="6801585" y="3553923"/>
            <a:ext cx="121867" cy="107300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697D070-E5A6-5E2C-4434-33BB874AD379}"/>
                  </a:ext>
                </a:extLst>
              </p:cNvPr>
              <p:cNvSpPr txBox="1"/>
              <p:nvPr/>
            </p:nvSpPr>
            <p:spPr>
              <a:xfrm>
                <a:off x="6157498" y="4142077"/>
                <a:ext cx="14100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00B0F0"/>
                    </a:solidFill>
                    <a:ea typeface="阿里巴巴普惠体 R" panose="00020600040101010101" pitchFamily="18" charset="-122"/>
                  </a:rPr>
                  <a:t>随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𝑘</m:t>
                    </m:r>
                  </m:oMath>
                </a14:m>
                <a:r>
                  <a:rPr lang="zh-CN" altLang="en-US" sz="1400" dirty="0">
                    <a:solidFill>
                      <a:srgbClr val="00B0F0"/>
                    </a:solidFill>
                    <a:ea typeface="阿里巴巴普惠体 R" panose="00020600040101010101" pitchFamily="18" charset="-122"/>
                  </a:rPr>
                  <a:t>变大而变大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697D070-E5A6-5E2C-4434-33BB874AD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498" y="4142077"/>
                <a:ext cx="1410040" cy="307777"/>
              </a:xfrm>
              <a:prstGeom prst="rect">
                <a:avLst/>
              </a:prstGeom>
              <a:blipFill>
                <a:blip r:embed="rId14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内容占位符 2">
                <a:extLst>
                  <a:ext uri="{FF2B5EF4-FFF2-40B4-BE49-F238E27FC236}">
                    <a16:creationId xmlns:a16="http://schemas.microsoft.com/office/drawing/2014/main" id="{E91CA7EE-063B-85ED-7FE9-7D4EB53C7B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4084" y="5256046"/>
                <a:ext cx="2528226" cy="9478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推导结论：当比率足够小时，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求导极值点为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&gt;0</m:t>
                    </m:r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3" name="内容占位符 2">
                <a:extLst>
                  <a:ext uri="{FF2B5EF4-FFF2-40B4-BE49-F238E27FC236}">
                    <a16:creationId xmlns:a16="http://schemas.microsoft.com/office/drawing/2014/main" id="{E91CA7EE-063B-85ED-7FE9-7D4EB53C7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084" y="5256046"/>
                <a:ext cx="2528226" cy="947801"/>
              </a:xfrm>
              <a:prstGeom prst="rect">
                <a:avLst/>
              </a:prstGeom>
              <a:blipFill>
                <a:blip r:embed="rId15"/>
                <a:stretch>
                  <a:fillRect l="-1446" t="-6410" r="-1928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C80118A3-2BA6-3F30-E048-7A8E93FC3F2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6027"/>
          <a:stretch/>
        </p:blipFill>
        <p:spPr>
          <a:xfrm>
            <a:off x="8427720" y="5190640"/>
            <a:ext cx="462471" cy="49849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5" name="页脚占位符 4">
            <a:extLst>
              <a:ext uri="{FF2B5EF4-FFF2-40B4-BE49-F238E27FC236}">
                <a16:creationId xmlns:a16="http://schemas.microsoft.com/office/drawing/2014/main" id="{8340D663-B611-3F72-3904-74CDAB6BD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4002" y="6357273"/>
            <a:ext cx="6226837" cy="206381"/>
          </a:xfrm>
        </p:spPr>
        <p:txBody>
          <a:bodyPr/>
          <a:lstStyle/>
          <a:p>
            <a:r>
              <a:rPr lang="en-US" altLang="zh-CN" dirty="0"/>
              <a:t>Janner, Michael, et al. When to Trust Your Model: Model-Based Policy Optimization. NIPS 2019.</a:t>
            </a:r>
          </a:p>
        </p:txBody>
      </p:sp>
    </p:spTree>
    <p:extLst>
      <p:ext uri="{BB962C8B-B14F-4D97-AF65-F5344CB8AC3E}">
        <p14:creationId xmlns:p14="http://schemas.microsoft.com/office/powerpoint/2010/main" val="1369205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DE4841E2-939A-533E-75A2-4FEEA8E7D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27"/>
          <a:stretch/>
        </p:blipFill>
        <p:spPr>
          <a:xfrm>
            <a:off x="2818027" y="1085322"/>
            <a:ext cx="462471" cy="49849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C4EC72-3878-46DC-B271-F2147413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B0A317-CA6F-4D3A-87F9-A0CB5C40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适合的实验环境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137B883-774E-6B26-D8BB-0AD79BDE18AA}"/>
              </a:ext>
            </a:extLst>
          </p:cNvPr>
          <p:cNvSpPr txBox="1">
            <a:spLocks/>
          </p:cNvSpPr>
          <p:nvPr/>
        </p:nvSpPr>
        <p:spPr>
          <a:xfrm>
            <a:off x="4774935" y="1192625"/>
            <a:ext cx="3865430" cy="822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ea typeface="阿里巴巴普惠体 R" panose="00020600040101010101" pitchFamily="18" charset="-122"/>
              </a:rPr>
              <a:t>基于</a:t>
            </a:r>
            <a:r>
              <a:rPr lang="en-US" altLang="zh-CN" sz="1600" dirty="0">
                <a:ea typeface="阿里巴巴普惠体 R" panose="00020600040101010101" pitchFamily="18" charset="-122"/>
              </a:rPr>
              <a:t>Gym</a:t>
            </a:r>
            <a:r>
              <a:rPr lang="zh-CN" altLang="en-US" sz="1600" dirty="0">
                <a:ea typeface="阿里巴巴普惠体 R" panose="00020600040101010101" pitchFamily="18" charset="-122"/>
              </a:rPr>
              <a:t>和</a:t>
            </a:r>
            <a:r>
              <a:rPr lang="en-US" altLang="zh-CN" sz="1600" dirty="0" err="1">
                <a:ea typeface="阿里巴巴普惠体 R" panose="00020600040101010101" pitchFamily="18" charset="-122"/>
              </a:rPr>
              <a:t>Mujoco</a:t>
            </a:r>
            <a:r>
              <a:rPr lang="zh-CN" altLang="en-US" sz="1600" dirty="0">
                <a:ea typeface="阿里巴巴普惠体 R" panose="00020600040101010101" pitchFamily="18" charset="-122"/>
              </a:rPr>
              <a:t>的机器人控制和运动的环境满足此特性</a:t>
            </a:r>
            <a:endParaRPr lang="en-US" altLang="zh-CN" sz="1600" dirty="0">
              <a:ea typeface="阿里巴巴普惠体 R" panose="00020600040101010101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E3F6519-D440-8923-0669-D325A28AD8F4}"/>
              </a:ext>
            </a:extLst>
          </p:cNvPr>
          <p:cNvGrpSpPr/>
          <p:nvPr/>
        </p:nvGrpSpPr>
        <p:grpSpPr>
          <a:xfrm>
            <a:off x="1277006" y="2211867"/>
            <a:ext cx="6705259" cy="3795814"/>
            <a:chOff x="173723" y="1605600"/>
            <a:chExt cx="8712612" cy="4932167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3D7C896-ABC9-3E90-394E-44D0CEF67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000" y="1605600"/>
              <a:ext cx="1789068" cy="1789068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C7C1774B-9889-66A6-49D5-7ACCB6570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000" y="1606813"/>
              <a:ext cx="1789068" cy="1789068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2C6F5C6-6643-B809-6C43-8672734FC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000" y="4303917"/>
              <a:ext cx="1789068" cy="1789068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01907E0-1670-25E6-9602-4F60DA82C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4000" y="4303917"/>
              <a:ext cx="1789068" cy="1789068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B5330BF-60BE-6F13-8C69-32A83EDC7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000" y="4303917"/>
              <a:ext cx="1789068" cy="1789068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B2A9883-7309-9ECE-3F0B-21878A4B3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4000" y="1606813"/>
              <a:ext cx="1789068" cy="1789068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5A0F86F-BF8E-3F88-D76D-60ABD8A05C80}"/>
                </a:ext>
              </a:extLst>
            </p:cNvPr>
            <p:cNvSpPr txBox="1"/>
            <p:nvPr/>
          </p:nvSpPr>
          <p:spPr>
            <a:xfrm>
              <a:off x="2802337" y="3480567"/>
              <a:ext cx="1407762" cy="359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Swimmer</a:t>
              </a:r>
              <a:endParaRPr lang="zh-CN" altLang="en-US" sz="12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75A4BC6-A6B5-BF0E-5FDE-F83793990A33}"/>
                </a:ext>
              </a:extLst>
            </p:cNvPr>
            <p:cNvSpPr txBox="1"/>
            <p:nvPr/>
          </p:nvSpPr>
          <p:spPr>
            <a:xfrm>
              <a:off x="4913296" y="3480567"/>
              <a:ext cx="1687869" cy="359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err="1"/>
                <a:t>HalfCheetah</a:t>
              </a:r>
              <a:endParaRPr lang="zh-CN" altLang="en-US" sz="1200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C57E494-C001-60EB-EA91-209E34473659}"/>
                </a:ext>
              </a:extLst>
            </p:cNvPr>
            <p:cNvSpPr txBox="1"/>
            <p:nvPr/>
          </p:nvSpPr>
          <p:spPr>
            <a:xfrm>
              <a:off x="7198466" y="3480567"/>
              <a:ext cx="1687869" cy="359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Ant</a:t>
              </a:r>
              <a:endParaRPr lang="zh-CN" altLang="en-US" sz="1200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EE1E71D-E7AD-0E4C-28DC-49FE778104B0}"/>
                </a:ext>
              </a:extLst>
            </p:cNvPr>
            <p:cNvSpPr txBox="1"/>
            <p:nvPr/>
          </p:nvSpPr>
          <p:spPr>
            <a:xfrm>
              <a:off x="2802337" y="6177671"/>
              <a:ext cx="1407762" cy="359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Hopper</a:t>
              </a:r>
              <a:endParaRPr lang="zh-CN" altLang="en-US" sz="1200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FF31A76-1963-DAFC-DA61-6812997F26EE}"/>
                </a:ext>
              </a:extLst>
            </p:cNvPr>
            <p:cNvSpPr txBox="1"/>
            <p:nvPr/>
          </p:nvSpPr>
          <p:spPr>
            <a:xfrm>
              <a:off x="5053350" y="6177843"/>
              <a:ext cx="1407762" cy="359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Walker2d</a:t>
              </a:r>
              <a:endParaRPr lang="zh-CN" altLang="en-US" sz="1200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B85F162-835B-533E-0982-D87C6794284A}"/>
                </a:ext>
              </a:extLst>
            </p:cNvPr>
            <p:cNvSpPr txBox="1"/>
            <p:nvPr/>
          </p:nvSpPr>
          <p:spPr>
            <a:xfrm>
              <a:off x="7338520" y="6177672"/>
              <a:ext cx="1407762" cy="359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Humanoid</a:t>
              </a:r>
              <a:endParaRPr lang="zh-CN" altLang="en-US" sz="1200" dirty="0"/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AAD361D4-78B3-4A86-DDCD-0A808F14FC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13" t="6086" r="21078"/>
            <a:stretch/>
          </p:blipFill>
          <p:spPr>
            <a:xfrm>
              <a:off x="288000" y="1606813"/>
              <a:ext cx="1789068" cy="1789068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F6767C81-A7EB-D2A5-D93F-338AE8A8C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00" y="4303917"/>
              <a:ext cx="1789068" cy="1789068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B2FD7A1-2BB7-E434-257F-5044C4AF708F}"/>
                </a:ext>
              </a:extLst>
            </p:cNvPr>
            <p:cNvSpPr txBox="1"/>
            <p:nvPr/>
          </p:nvSpPr>
          <p:spPr>
            <a:xfrm>
              <a:off x="448318" y="3480565"/>
              <a:ext cx="1407762" cy="359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Cartpole</a:t>
              </a:r>
              <a:endParaRPr lang="zh-CN" altLang="en-US" sz="1200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2EEC6A11-ED97-CC8C-8BFB-453E2976CDD1}"/>
                </a:ext>
              </a:extLst>
            </p:cNvPr>
            <p:cNvSpPr txBox="1"/>
            <p:nvPr/>
          </p:nvSpPr>
          <p:spPr>
            <a:xfrm>
              <a:off x="173723" y="6177671"/>
              <a:ext cx="1956952" cy="359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err="1"/>
                <a:t>InvertedPendulum</a:t>
              </a:r>
              <a:endParaRPr lang="zh-CN" altLang="en-US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内容占位符 2">
                <a:extLst>
                  <a:ext uri="{FF2B5EF4-FFF2-40B4-BE49-F238E27FC236}">
                    <a16:creationId xmlns:a16="http://schemas.microsoft.com/office/drawing/2014/main" id="{F3266266-5F97-9301-13F4-2DEFD14A66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464" y="1192625"/>
                <a:ext cx="3610836" cy="9478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推导结论：当比率          足够小时，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𝑘</m:t>
                    </m:r>
                  </m:oMath>
                </a14:m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求导极值点为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𝑘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&gt;0</m:t>
                    </m:r>
                  </m:oMath>
                </a14:m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41" name="内容占位符 2">
                <a:extLst>
                  <a:ext uri="{FF2B5EF4-FFF2-40B4-BE49-F238E27FC236}">
                    <a16:creationId xmlns:a16="http://schemas.microsoft.com/office/drawing/2014/main" id="{F3266266-5F97-9301-13F4-2DEFD14A6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64" y="1192625"/>
                <a:ext cx="3610836" cy="947801"/>
              </a:xfrm>
              <a:prstGeom prst="rect">
                <a:avLst/>
              </a:prstGeom>
              <a:blipFill>
                <a:blip r:embed="rId13"/>
                <a:stretch>
                  <a:fillRect l="-338" t="-1935" r="-3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页脚占位符 4">
            <a:extLst>
              <a:ext uri="{FF2B5EF4-FFF2-40B4-BE49-F238E27FC236}">
                <a16:creationId xmlns:a16="http://schemas.microsoft.com/office/drawing/2014/main" id="{0868EC9B-1B89-96D3-F8DF-72E47B9E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4002" y="6357273"/>
            <a:ext cx="6226837" cy="206381"/>
          </a:xfrm>
        </p:spPr>
        <p:txBody>
          <a:bodyPr/>
          <a:lstStyle/>
          <a:p>
            <a:r>
              <a:rPr lang="en-US" altLang="zh-CN" dirty="0"/>
              <a:t>Janner, Michael, et al. When to Trust Your Model: Model-Based Policy Optimization. NIPS 2019.</a:t>
            </a:r>
          </a:p>
        </p:txBody>
      </p:sp>
    </p:spTree>
    <p:extLst>
      <p:ext uri="{BB962C8B-B14F-4D97-AF65-F5344CB8AC3E}">
        <p14:creationId xmlns:p14="http://schemas.microsoft.com/office/powerpoint/2010/main" val="4280653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C4EC72-3878-46DC-B271-F2147413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B0A317-CA6F-4D3A-87F9-A0CB5C40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适合的实验环境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01907E0-1670-25E6-9602-4F60DA82C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093" y="1174859"/>
            <a:ext cx="1376874" cy="137687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B5330BF-60BE-6F13-8C69-32A83EDC7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032" y="1174860"/>
            <a:ext cx="1376874" cy="1376873"/>
          </a:xfrm>
          <a:prstGeom prst="rect">
            <a:avLst/>
          </a:prstGeom>
        </p:spPr>
      </p:pic>
      <p:pic>
        <p:nvPicPr>
          <p:cNvPr id="43" name="内容占位符 4">
            <a:extLst>
              <a:ext uri="{FF2B5EF4-FFF2-40B4-BE49-F238E27FC236}">
                <a16:creationId xmlns:a16="http://schemas.microsoft.com/office/drawing/2014/main" id="{60ED3813-E7F9-5CA6-8848-73EAF19E5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899" y="2685955"/>
            <a:ext cx="6094787" cy="3534899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64504B2A-AF56-80AD-755F-E04BC64207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027"/>
          <a:stretch/>
        </p:blipFill>
        <p:spPr>
          <a:xfrm>
            <a:off x="1708899" y="1365727"/>
            <a:ext cx="462471" cy="498492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内容占位符 2">
                <a:extLst>
                  <a:ext uri="{FF2B5EF4-FFF2-40B4-BE49-F238E27FC236}">
                    <a16:creationId xmlns:a16="http://schemas.microsoft.com/office/drawing/2014/main" id="{405B1B25-4245-6567-4EC8-6D601E5288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160" y="1498104"/>
                <a:ext cx="1759176" cy="13768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当比率          足够小时，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𝑘</m:t>
                    </m:r>
                  </m:oMath>
                </a14:m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求导极值点为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𝑘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&gt;0</m:t>
                    </m:r>
                  </m:oMath>
                </a14:m>
                <a:endPara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45" name="内容占位符 2">
                <a:extLst>
                  <a:ext uri="{FF2B5EF4-FFF2-40B4-BE49-F238E27FC236}">
                    <a16:creationId xmlns:a16="http://schemas.microsoft.com/office/drawing/2014/main" id="{405B1B25-4245-6567-4EC8-6D601E528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60" y="1498104"/>
                <a:ext cx="1759176" cy="1376873"/>
              </a:xfrm>
              <a:prstGeom prst="rect">
                <a:avLst/>
              </a:prstGeom>
              <a:blipFill>
                <a:blip r:embed="rId8"/>
                <a:stretch>
                  <a:fillRect l="-694" t="-1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2BD6EB76-7C46-B839-F085-A1564D58A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4002" y="6357273"/>
            <a:ext cx="6226837" cy="206381"/>
          </a:xfrm>
        </p:spPr>
        <p:txBody>
          <a:bodyPr/>
          <a:lstStyle/>
          <a:p>
            <a:r>
              <a:rPr lang="en-US" altLang="zh-CN" dirty="0"/>
              <a:t>Janner, Michael, et al. When to Trust Your Model: Model-Based Policy Optimization. NIPS 2019.</a:t>
            </a:r>
          </a:p>
        </p:txBody>
      </p:sp>
    </p:spTree>
    <p:extLst>
      <p:ext uri="{BB962C8B-B14F-4D97-AF65-F5344CB8AC3E}">
        <p14:creationId xmlns:p14="http://schemas.microsoft.com/office/powerpoint/2010/main" val="3924272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C4EC72-3878-46DC-B271-F2147413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B0A317-CA6F-4D3A-87F9-A0CB5C40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基于模型的策略优化算法</a:t>
            </a:r>
            <a:r>
              <a:rPr lang="en-US" altLang="zh-CN" dirty="0"/>
              <a:t>MBPO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4C3C45-4F22-0738-0845-FF3DD3E4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21" y="1277468"/>
            <a:ext cx="8258629" cy="2796410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AAEDA15-553A-0A95-3611-723C5A2DDD00}"/>
              </a:ext>
            </a:extLst>
          </p:cNvPr>
          <p:cNvSpPr txBox="1">
            <a:spLocks/>
          </p:cNvSpPr>
          <p:nvPr/>
        </p:nvSpPr>
        <p:spPr>
          <a:xfrm>
            <a:off x="502442" y="4300396"/>
            <a:ext cx="8137922" cy="176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MBPO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算法要点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分支推演的起点是从真实经验轨迹中采样任何的状态，而不是一定从初始状态开始推演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分支推演的步数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k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取决于环境模型和策略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得到推演数据后，使用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Soft AC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算法训练策略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A46D374F-C2E2-5BF8-94FC-32CD38B25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4002" y="6357273"/>
            <a:ext cx="6226837" cy="206381"/>
          </a:xfrm>
        </p:spPr>
        <p:txBody>
          <a:bodyPr/>
          <a:lstStyle/>
          <a:p>
            <a:r>
              <a:rPr lang="en-US" altLang="zh-CN" dirty="0"/>
              <a:t>Janner, Michael, et al. When to Trust Your Model: Model-Based Policy Optimization. NIPS 2019.</a:t>
            </a:r>
          </a:p>
        </p:txBody>
      </p:sp>
    </p:spTree>
    <p:extLst>
      <p:ext uri="{BB962C8B-B14F-4D97-AF65-F5344CB8AC3E}">
        <p14:creationId xmlns:p14="http://schemas.microsoft.com/office/powerpoint/2010/main" val="1789339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C4EC72-3878-46DC-B271-F2147413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B0A317-CA6F-4D3A-87F9-A0CB5C40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基于模型的策略优化算法</a:t>
            </a:r>
            <a:r>
              <a:rPr lang="en-US" altLang="zh-CN" dirty="0"/>
              <a:t>MBPO</a:t>
            </a:r>
            <a:r>
              <a:rPr lang="zh-CN" altLang="en-US" dirty="0"/>
              <a:t>的实验结果</a:t>
            </a:r>
          </a:p>
        </p:txBody>
      </p:sp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085C999E-3E04-62C1-4490-F3CD67C8B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27" y="1251755"/>
            <a:ext cx="7870345" cy="4908113"/>
          </a:xfrm>
          <a:prstGeom prst="rect">
            <a:avLst/>
          </a:prstGeom>
        </p:spPr>
      </p:pic>
      <p:sp>
        <p:nvSpPr>
          <p:cNvPr id="9" name="页脚占位符 4">
            <a:extLst>
              <a:ext uri="{FF2B5EF4-FFF2-40B4-BE49-F238E27FC236}">
                <a16:creationId xmlns:a16="http://schemas.microsoft.com/office/drawing/2014/main" id="{B6750B26-28A5-FFD7-E2C2-0757FC7EA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4002" y="6357273"/>
            <a:ext cx="6226837" cy="206381"/>
          </a:xfrm>
        </p:spPr>
        <p:txBody>
          <a:bodyPr/>
          <a:lstStyle/>
          <a:p>
            <a:r>
              <a:rPr lang="en-US" altLang="zh-CN" dirty="0"/>
              <a:t>Janner, Michael, et al. When to Trust Your Model: Model-Based Policy Optimization. NIPS 2019.</a:t>
            </a:r>
          </a:p>
        </p:txBody>
      </p:sp>
    </p:spTree>
    <p:extLst>
      <p:ext uri="{BB962C8B-B14F-4D97-AF65-F5344CB8AC3E}">
        <p14:creationId xmlns:p14="http://schemas.microsoft.com/office/powerpoint/2010/main" val="3478306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21C0E7-7491-4E2C-8350-EC8415EB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E52140B-2E7E-4CE8-94BE-D4BB09C25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62" y="-3487"/>
            <a:ext cx="8137922" cy="1028699"/>
          </a:xfrm>
        </p:spPr>
        <p:txBody>
          <a:bodyPr/>
          <a:lstStyle/>
          <a:p>
            <a:r>
              <a:rPr lang="zh-CN" altLang="en-US" dirty="0"/>
              <a:t>总结基于模型的强化学习</a:t>
            </a:r>
            <a:endParaRPr 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119CDEC2-EBA6-4146-9447-81CD910F610E}"/>
              </a:ext>
            </a:extLst>
          </p:cNvPr>
          <p:cNvSpPr txBox="1">
            <a:spLocks/>
          </p:cNvSpPr>
          <p:nvPr/>
        </p:nvSpPr>
        <p:spPr>
          <a:xfrm>
            <a:off x="502442" y="1474485"/>
            <a:ext cx="8137922" cy="1257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智能体和动态环境做交互的过程，可以使用一个环境模型（即一个模拟器）来替代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0CB4106-9115-EF86-60AD-4EF394BB6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733" y="2329713"/>
            <a:ext cx="5178960" cy="26062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EB92A7-E97C-B08A-E936-8ADB9A01D060}"/>
              </a:ext>
            </a:extLst>
          </p:cNvPr>
          <p:cNvSpPr/>
          <p:nvPr/>
        </p:nvSpPr>
        <p:spPr>
          <a:xfrm>
            <a:off x="1941342" y="3182816"/>
            <a:ext cx="1188720" cy="351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智能体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7BD232-3FBF-53F3-A7F7-580650416DCA}"/>
              </a:ext>
            </a:extLst>
          </p:cNvPr>
          <p:cNvSpPr/>
          <p:nvPr/>
        </p:nvSpPr>
        <p:spPr>
          <a:xfrm>
            <a:off x="1941342" y="4519247"/>
            <a:ext cx="1188720" cy="351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环境模型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3EB66D-BE6E-BF82-67BA-C21A60577611}"/>
                  </a:ext>
                </a:extLst>
              </p:cNvPr>
              <p:cNvSpPr txBox="1"/>
              <p:nvPr/>
            </p:nvSpPr>
            <p:spPr>
              <a:xfrm>
                <a:off x="3727938" y="2412610"/>
                <a:ext cx="9021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3EB66D-BE6E-BF82-67BA-C21A60577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938" y="2412610"/>
                <a:ext cx="902106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C72193-4674-CE8C-3BE0-61B5FED9E71F}"/>
                  </a:ext>
                </a:extLst>
              </p:cNvPr>
              <p:cNvSpPr txBox="1"/>
              <p:nvPr/>
            </p:nvSpPr>
            <p:spPr>
              <a:xfrm>
                <a:off x="3727938" y="4334581"/>
                <a:ext cx="13664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C72193-4674-CE8C-3BE0-61B5FED9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938" y="4334581"/>
                <a:ext cx="1366400" cy="369332"/>
              </a:xfrm>
              <a:prstGeom prst="rect">
                <a:avLst/>
              </a:prstGeom>
              <a:blipFill>
                <a:blip r:embed="rId5"/>
                <a:stretch>
                  <a:fillRect t="-4918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4D06AAB-DC8F-D576-2643-66C3556DF02B}"/>
                  </a:ext>
                </a:extLst>
              </p:cNvPr>
              <p:cNvSpPr txBox="1"/>
              <p:nvPr/>
            </p:nvSpPr>
            <p:spPr>
              <a:xfrm>
                <a:off x="7273964" y="3329474"/>
                <a:ext cx="1427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4D06AAB-DC8F-D576-2643-66C3556DF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964" y="3329474"/>
                <a:ext cx="1427699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94E70A54-7ACB-2935-1D98-A77AEDB37924}"/>
              </a:ext>
            </a:extLst>
          </p:cNvPr>
          <p:cNvSpPr/>
          <p:nvPr/>
        </p:nvSpPr>
        <p:spPr>
          <a:xfrm>
            <a:off x="7412417" y="3009489"/>
            <a:ext cx="1188720" cy="351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B0F0"/>
                </a:solidFill>
              </a:rPr>
              <a:t>模拟数据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AB617825-91AE-6BF0-7429-0685A5B21275}"/>
              </a:ext>
            </a:extLst>
          </p:cNvPr>
          <p:cNvSpPr txBox="1">
            <a:spLocks/>
          </p:cNvSpPr>
          <p:nvPr/>
        </p:nvSpPr>
        <p:spPr>
          <a:xfrm>
            <a:off x="502442" y="5036465"/>
            <a:ext cx="8137922" cy="1257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基于模型的强化学习是提升强化学习样本效率的主流方法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模型预测控制方法：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PETS</a:t>
            </a: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基于模型的策略优化方法：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MBPO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5566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E2DD1E-4FB6-4845-A769-BB029B6BFC13}"/>
              </a:ext>
            </a:extLst>
          </p:cNvPr>
          <p:cNvSpPr txBox="1"/>
          <p:nvPr/>
        </p:nvSpPr>
        <p:spPr>
          <a:xfrm>
            <a:off x="2275060" y="3786717"/>
            <a:ext cx="5887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模型预测控制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ED3DF7-FB71-425D-AFE0-12D254584D68}"/>
              </a:ext>
            </a:extLst>
          </p:cNvPr>
          <p:cNvSpPr txBox="1"/>
          <p:nvPr/>
        </p:nvSpPr>
        <p:spPr>
          <a:xfrm>
            <a:off x="2317728" y="4914628"/>
            <a:ext cx="58851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上海交通大学</a:t>
            </a:r>
            <a:endParaRPr lang="en-US" altLang="zh-CN" dirty="0">
              <a:solidFill>
                <a:srgbClr val="00B0F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767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682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4DB12324-3446-B151-F2D5-A1186F491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2" t="-2939" r="127" b="9463"/>
          <a:stretch/>
        </p:blipFill>
        <p:spPr>
          <a:xfrm>
            <a:off x="2114389" y="2412609"/>
            <a:ext cx="4721140" cy="213125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21C0E7-7491-4E2C-8350-EC8415EB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E52140B-2E7E-4CE8-94BE-D4BB09C25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62" y="-3487"/>
            <a:ext cx="8137922" cy="1028699"/>
          </a:xfrm>
        </p:spPr>
        <p:txBody>
          <a:bodyPr/>
          <a:lstStyle/>
          <a:p>
            <a:r>
              <a:rPr lang="zh-CN" altLang="en-US" dirty="0"/>
              <a:t>基于模型的强化学习</a:t>
            </a:r>
            <a:endParaRPr 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119CDEC2-EBA6-4146-9447-81CD910F610E}"/>
              </a:ext>
            </a:extLst>
          </p:cNvPr>
          <p:cNvSpPr txBox="1">
            <a:spLocks/>
          </p:cNvSpPr>
          <p:nvPr/>
        </p:nvSpPr>
        <p:spPr>
          <a:xfrm>
            <a:off x="502442" y="1474485"/>
            <a:ext cx="8137922" cy="1257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智能体和动态环境做交互的过程，可以使用一个环境模型（即一个模拟器）来替代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EB92A7-E97C-B08A-E936-8ADB9A01D060}"/>
              </a:ext>
            </a:extLst>
          </p:cNvPr>
          <p:cNvSpPr/>
          <p:nvPr/>
        </p:nvSpPr>
        <p:spPr>
          <a:xfrm>
            <a:off x="1941342" y="3182816"/>
            <a:ext cx="1188720" cy="351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智能体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7BD232-3FBF-53F3-A7F7-580650416DCA}"/>
              </a:ext>
            </a:extLst>
          </p:cNvPr>
          <p:cNvSpPr/>
          <p:nvPr/>
        </p:nvSpPr>
        <p:spPr>
          <a:xfrm>
            <a:off x="1941342" y="4519247"/>
            <a:ext cx="1188720" cy="351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真实环境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3EB66D-BE6E-BF82-67BA-C21A60577611}"/>
                  </a:ext>
                </a:extLst>
              </p:cNvPr>
              <p:cNvSpPr txBox="1"/>
              <p:nvPr/>
            </p:nvSpPr>
            <p:spPr>
              <a:xfrm>
                <a:off x="3727938" y="2412610"/>
                <a:ext cx="9021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3EB66D-BE6E-BF82-67BA-C21A60577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938" y="2412610"/>
                <a:ext cx="902106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C72193-4674-CE8C-3BE0-61B5FED9E71F}"/>
                  </a:ext>
                </a:extLst>
              </p:cNvPr>
              <p:cNvSpPr txBox="1"/>
              <p:nvPr/>
            </p:nvSpPr>
            <p:spPr>
              <a:xfrm>
                <a:off x="3727938" y="4334581"/>
                <a:ext cx="1363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C72193-4674-CE8C-3BE0-61B5FED9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938" y="4334581"/>
                <a:ext cx="1363578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4D06AAB-DC8F-D576-2643-66C3556DF02B}"/>
                  </a:ext>
                </a:extLst>
              </p:cNvPr>
              <p:cNvSpPr txBox="1"/>
              <p:nvPr/>
            </p:nvSpPr>
            <p:spPr>
              <a:xfrm>
                <a:off x="7273964" y="3329474"/>
                <a:ext cx="1427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4D06AAB-DC8F-D576-2643-66C3556DF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964" y="3329474"/>
                <a:ext cx="1427699" cy="369332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94E70A54-7ACB-2935-1D98-A77AEDB37924}"/>
              </a:ext>
            </a:extLst>
          </p:cNvPr>
          <p:cNvSpPr/>
          <p:nvPr/>
        </p:nvSpPr>
        <p:spPr>
          <a:xfrm>
            <a:off x="7412417" y="3009489"/>
            <a:ext cx="1188720" cy="351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经验数据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内容占位符 2">
                <a:extLst>
                  <a:ext uri="{FF2B5EF4-FFF2-40B4-BE49-F238E27FC236}">
                    <a16:creationId xmlns:a16="http://schemas.microsoft.com/office/drawing/2014/main" id="{79657F3E-24F3-BAFE-6EFD-82363FAD91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5059674"/>
                <a:ext cx="3556087" cy="13871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真实环境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状态转移动态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奖励函数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0" name="内容占位符 2">
                <a:extLst>
                  <a:ext uri="{FF2B5EF4-FFF2-40B4-BE49-F238E27FC236}">
                    <a16:creationId xmlns:a16="http://schemas.microsoft.com/office/drawing/2014/main" id="{79657F3E-24F3-BAFE-6EFD-82363FAD9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5059674"/>
                <a:ext cx="3556087" cy="1387171"/>
              </a:xfrm>
              <a:prstGeom prst="rect">
                <a:avLst/>
              </a:prstGeom>
              <a:blipFill>
                <a:blip r:embed="rId9"/>
                <a:stretch>
                  <a:fillRect l="-1027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03010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21C0E7-7491-4E2C-8350-EC8415EB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E52140B-2E7E-4CE8-94BE-D4BB09C25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62" y="-3487"/>
            <a:ext cx="8137922" cy="1028699"/>
          </a:xfrm>
        </p:spPr>
        <p:txBody>
          <a:bodyPr/>
          <a:lstStyle/>
          <a:p>
            <a:r>
              <a:rPr lang="zh-CN" altLang="en-US" dirty="0"/>
              <a:t>基于模型的强化学习</a:t>
            </a:r>
            <a:endParaRPr 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119CDEC2-EBA6-4146-9447-81CD910F610E}"/>
              </a:ext>
            </a:extLst>
          </p:cNvPr>
          <p:cNvSpPr txBox="1">
            <a:spLocks/>
          </p:cNvSpPr>
          <p:nvPr/>
        </p:nvSpPr>
        <p:spPr>
          <a:xfrm>
            <a:off x="502442" y="1474485"/>
            <a:ext cx="8137922" cy="1257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智能体和动态环境做交互的过程，可以使用</a:t>
            </a:r>
            <a:r>
              <a:rPr lang="zh-CN" altLang="en-US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一个环境模型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（即一个模拟器）来替代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0CB4106-9115-EF86-60AD-4EF394BB6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733" y="2329713"/>
            <a:ext cx="5178960" cy="26062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EB92A7-E97C-B08A-E936-8ADB9A01D060}"/>
              </a:ext>
            </a:extLst>
          </p:cNvPr>
          <p:cNvSpPr/>
          <p:nvPr/>
        </p:nvSpPr>
        <p:spPr>
          <a:xfrm>
            <a:off x="1941342" y="3182816"/>
            <a:ext cx="1188720" cy="351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智能体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7BD232-3FBF-53F3-A7F7-580650416DCA}"/>
              </a:ext>
            </a:extLst>
          </p:cNvPr>
          <p:cNvSpPr/>
          <p:nvPr/>
        </p:nvSpPr>
        <p:spPr>
          <a:xfrm>
            <a:off x="1941342" y="4519247"/>
            <a:ext cx="1188720" cy="351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环境模型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3EB66D-BE6E-BF82-67BA-C21A60577611}"/>
                  </a:ext>
                </a:extLst>
              </p:cNvPr>
              <p:cNvSpPr txBox="1"/>
              <p:nvPr/>
            </p:nvSpPr>
            <p:spPr>
              <a:xfrm>
                <a:off x="3727938" y="2412610"/>
                <a:ext cx="9021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3EB66D-BE6E-BF82-67BA-C21A60577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938" y="2412610"/>
                <a:ext cx="902106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C72193-4674-CE8C-3BE0-61B5FED9E71F}"/>
                  </a:ext>
                </a:extLst>
              </p:cNvPr>
              <p:cNvSpPr txBox="1"/>
              <p:nvPr/>
            </p:nvSpPr>
            <p:spPr>
              <a:xfrm>
                <a:off x="3727938" y="4334581"/>
                <a:ext cx="13664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C72193-4674-CE8C-3BE0-61B5FED9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938" y="4334581"/>
                <a:ext cx="1366400" cy="369332"/>
              </a:xfrm>
              <a:prstGeom prst="rect">
                <a:avLst/>
              </a:prstGeom>
              <a:blipFill>
                <a:blip r:embed="rId7"/>
                <a:stretch>
                  <a:fillRect t="-4918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4D06AAB-DC8F-D576-2643-66C3556DF02B}"/>
                  </a:ext>
                </a:extLst>
              </p:cNvPr>
              <p:cNvSpPr txBox="1"/>
              <p:nvPr/>
            </p:nvSpPr>
            <p:spPr>
              <a:xfrm>
                <a:off x="7273964" y="3329474"/>
                <a:ext cx="1427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4D06AAB-DC8F-D576-2643-66C3556DF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964" y="3329474"/>
                <a:ext cx="1427699" cy="369332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94E70A54-7ACB-2935-1D98-A77AEDB37924}"/>
              </a:ext>
            </a:extLst>
          </p:cNvPr>
          <p:cNvSpPr/>
          <p:nvPr/>
        </p:nvSpPr>
        <p:spPr>
          <a:xfrm>
            <a:off x="7412417" y="3009489"/>
            <a:ext cx="1188720" cy="351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B0F0"/>
                </a:solidFill>
              </a:rPr>
              <a:t>模拟数据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内容占位符 2">
                <a:extLst>
                  <a:ext uri="{FF2B5EF4-FFF2-40B4-BE49-F238E27FC236}">
                    <a16:creationId xmlns:a16="http://schemas.microsoft.com/office/drawing/2014/main" id="{79657F3E-24F3-BAFE-6EFD-82363FAD91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5059674"/>
                <a:ext cx="3556087" cy="13871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真实环境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状态转移动态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奖励函数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0" name="内容占位符 2">
                <a:extLst>
                  <a:ext uri="{FF2B5EF4-FFF2-40B4-BE49-F238E27FC236}">
                    <a16:creationId xmlns:a16="http://schemas.microsoft.com/office/drawing/2014/main" id="{79657F3E-24F3-BAFE-6EFD-82363FAD9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5059674"/>
                <a:ext cx="3556087" cy="1387171"/>
              </a:xfrm>
              <a:prstGeom prst="rect">
                <a:avLst/>
              </a:prstGeom>
              <a:blipFill>
                <a:blip r:embed="rId9"/>
                <a:stretch>
                  <a:fillRect l="-1027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内容占位符 2">
                <a:extLst>
                  <a:ext uri="{FF2B5EF4-FFF2-40B4-BE49-F238E27FC236}">
                    <a16:creationId xmlns:a16="http://schemas.microsoft.com/office/drawing/2014/main" id="{8693B90F-73E3-2FFA-6F35-ADA6E867C5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7723" y="5059674"/>
                <a:ext cx="3556087" cy="13871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环境模型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状态转移动态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奖励函数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1" name="内容占位符 2">
                <a:extLst>
                  <a:ext uri="{FF2B5EF4-FFF2-40B4-BE49-F238E27FC236}">
                    <a16:creationId xmlns:a16="http://schemas.microsoft.com/office/drawing/2014/main" id="{8693B90F-73E3-2FFA-6F35-ADA6E867C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723" y="5059674"/>
                <a:ext cx="3556087" cy="1387171"/>
              </a:xfrm>
              <a:prstGeom prst="rect">
                <a:avLst/>
              </a:prstGeom>
              <a:blipFill>
                <a:blip r:embed="rId10"/>
                <a:stretch>
                  <a:fillRect l="-1027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741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复习：</a:t>
            </a:r>
            <a:r>
              <a:rPr lang="en-US" altLang="zh-CN" dirty="0"/>
              <a:t>Dyna (</a:t>
            </a:r>
            <a:r>
              <a:rPr lang="zh-CN" altLang="en-US" dirty="0"/>
              <a:t>集成规划、决策和学习</a:t>
            </a:r>
            <a:r>
              <a:rPr lang="en-US" altLang="zh-CN" dirty="0"/>
              <a:t>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BA8BB5BE-7181-BE46-AD89-DA62294A69F2}"/>
              </a:ext>
            </a:extLst>
          </p:cNvPr>
          <p:cNvSpPr txBox="1">
            <a:spLocks/>
          </p:cNvSpPr>
          <p:nvPr/>
        </p:nvSpPr>
        <p:spPr>
          <a:xfrm>
            <a:off x="502444" y="1374739"/>
            <a:ext cx="2189137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经验的不同用途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771E2D8-53A5-A047-94AF-55A3B43B4C5A}"/>
              </a:ext>
            </a:extLst>
          </p:cNvPr>
          <p:cNvSpPr txBox="1">
            <a:spLocks/>
          </p:cNvSpPr>
          <p:nvPr/>
        </p:nvSpPr>
        <p:spPr>
          <a:xfrm>
            <a:off x="502442" y="1938726"/>
            <a:ext cx="3566219" cy="3459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更新模型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模型学习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, 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或间接强化学习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对经验数据的需求少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更新值函数和策略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直接强化学习（无模型强化学习）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简单且不受模型偏差的影响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37ADDB8-D61B-4293-9C3C-2916BBA58F8A}"/>
              </a:ext>
            </a:extLst>
          </p:cNvPr>
          <p:cNvGrpSpPr/>
          <p:nvPr/>
        </p:nvGrpSpPr>
        <p:grpSpPr>
          <a:xfrm>
            <a:off x="3981157" y="1282119"/>
            <a:ext cx="5162844" cy="4246484"/>
            <a:chOff x="738551" y="2210590"/>
            <a:chExt cx="5097671" cy="4157377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4B46914C-7FFB-4018-A7DB-5EAC18BC0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615"/>
            <a:stretch/>
          </p:blipFill>
          <p:spPr>
            <a:xfrm>
              <a:off x="738551" y="2210590"/>
              <a:ext cx="5097671" cy="4157377"/>
            </a:xfrm>
            <a:prstGeom prst="rect">
              <a:avLst/>
            </a:prstGeom>
          </p:spPr>
        </p:pic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DFB113A4-2758-49BE-A8B3-9A3A065DB390}"/>
                </a:ext>
              </a:extLst>
            </p:cNvPr>
            <p:cNvSpPr/>
            <p:nvPr/>
          </p:nvSpPr>
          <p:spPr>
            <a:xfrm>
              <a:off x="2571940" y="2422254"/>
              <a:ext cx="1636665" cy="31151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值函数</a:t>
              </a:r>
              <a:r>
                <a:rPr lang="en-US" altLang="zh-CN" sz="2000" b="1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2000" b="1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策略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6B26C4B-728C-4C7A-B044-D6B2A9A604FE}"/>
                </a:ext>
              </a:extLst>
            </p:cNvPr>
            <p:cNvSpPr/>
            <p:nvPr/>
          </p:nvSpPr>
          <p:spPr>
            <a:xfrm>
              <a:off x="3879890" y="4682611"/>
              <a:ext cx="1636665" cy="31151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经验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02F0197-8BB0-4177-80CE-2BCB67630B3C}"/>
                </a:ext>
              </a:extLst>
            </p:cNvPr>
            <p:cNvSpPr/>
            <p:nvPr/>
          </p:nvSpPr>
          <p:spPr>
            <a:xfrm>
              <a:off x="1242354" y="4700920"/>
              <a:ext cx="1636665" cy="31151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39CAD68-CD7F-4ECF-A752-20DEF1CA901B}"/>
                </a:ext>
              </a:extLst>
            </p:cNvPr>
            <p:cNvSpPr/>
            <p:nvPr/>
          </p:nvSpPr>
          <p:spPr>
            <a:xfrm>
              <a:off x="3578815" y="3496437"/>
              <a:ext cx="1155437" cy="60195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直接强化学习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BE5D541-5F51-4E9B-85DD-723A41C14268}"/>
                </a:ext>
              </a:extLst>
            </p:cNvPr>
            <p:cNvSpPr/>
            <p:nvPr/>
          </p:nvSpPr>
          <p:spPr>
            <a:xfrm>
              <a:off x="3481220" y="3335363"/>
              <a:ext cx="195192" cy="554315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C656A5B-6C81-4F8A-875C-EA2AA3A4D814}"/>
                </a:ext>
              </a:extLst>
            </p:cNvPr>
            <p:cNvSpPr/>
            <p:nvPr/>
          </p:nvSpPr>
          <p:spPr>
            <a:xfrm>
              <a:off x="4990597" y="3195459"/>
              <a:ext cx="655865" cy="560536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行动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D9FC0B0-2A69-4136-8FD5-324A515CD988}"/>
                </a:ext>
              </a:extLst>
            </p:cNvPr>
            <p:cNvSpPr/>
            <p:nvPr/>
          </p:nvSpPr>
          <p:spPr>
            <a:xfrm>
              <a:off x="885323" y="3215269"/>
              <a:ext cx="836674" cy="60195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规划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A157636D-4A5C-4EC0-86AA-4431CA14DDDA}"/>
                </a:ext>
              </a:extLst>
            </p:cNvPr>
            <p:cNvSpPr/>
            <p:nvPr/>
          </p:nvSpPr>
          <p:spPr>
            <a:xfrm>
              <a:off x="2903502" y="5638698"/>
              <a:ext cx="1155437" cy="60195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模型学习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080B8A16-EFF3-2DBA-4ACD-987C96759E69}"/>
              </a:ext>
            </a:extLst>
          </p:cNvPr>
          <p:cNvSpPr/>
          <p:nvPr/>
        </p:nvSpPr>
        <p:spPr>
          <a:xfrm>
            <a:off x="681737" y="5317588"/>
            <a:ext cx="4593647" cy="10197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是否有一种方法不用学习值函数和策略，直接基于模型就可以工作呢？</a:t>
            </a:r>
            <a:r>
              <a:rPr lang="en-US" altLang="zh-CN" dirty="0">
                <a:solidFill>
                  <a:schemeClr val="tx1"/>
                </a:solidFill>
              </a:rPr>
              <a:t>- </a:t>
            </a:r>
            <a:r>
              <a:rPr lang="zh-CN" altLang="en-US" b="1" dirty="0">
                <a:solidFill>
                  <a:schemeClr val="tx1"/>
                </a:solidFill>
              </a:rPr>
              <a:t>模型预测控制</a:t>
            </a:r>
          </a:p>
        </p:txBody>
      </p:sp>
    </p:spTree>
    <p:extLst>
      <p:ext uri="{BB962C8B-B14F-4D97-AF65-F5344CB8AC3E}">
        <p14:creationId xmlns:p14="http://schemas.microsoft.com/office/powerpoint/2010/main" val="175947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模型预测控制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BA8BB5BE-7181-BE46-AD89-DA62294A69F2}"/>
              </a:ext>
            </a:extLst>
          </p:cNvPr>
          <p:cNvSpPr txBox="1">
            <a:spLocks/>
          </p:cNvSpPr>
          <p:nvPr/>
        </p:nvSpPr>
        <p:spPr>
          <a:xfrm>
            <a:off x="502444" y="1374739"/>
            <a:ext cx="2189137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基于模型的规划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771E2D8-53A5-A047-94AF-55A3B43B4C5A}"/>
              </a:ext>
            </a:extLst>
          </p:cNvPr>
          <p:cNvSpPr txBox="1">
            <a:spLocks/>
          </p:cNvSpPr>
          <p:nvPr/>
        </p:nvSpPr>
        <p:spPr>
          <a:xfrm>
            <a:off x="502442" y="1938726"/>
            <a:ext cx="8120858" cy="3459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模型预测控制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MPC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：在每个时间步，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MPC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算法采样多条轨迹，从这些轨迹中得到经验最优轨迹，然后取该轨迹的第一个动作来执行，如此往复，指导任务介绍。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80B8A16-EFF3-2DBA-4ACD-987C96759E69}"/>
              </a:ext>
            </a:extLst>
          </p:cNvPr>
          <p:cNvSpPr/>
          <p:nvPr/>
        </p:nvSpPr>
        <p:spPr>
          <a:xfrm>
            <a:off x="2453875" y="5317588"/>
            <a:ext cx="4593647" cy="10197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模型预测控制方法不用学习值函数和策略，直接基于模型就可以工作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E19200C-3B5B-CCA7-393D-DA1555E1E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92"/>
          <a:stretch/>
        </p:blipFill>
        <p:spPr>
          <a:xfrm>
            <a:off x="760456" y="3172264"/>
            <a:ext cx="7851205" cy="189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96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480C692-B31A-0344-BFAA-BF8D473C02A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3296A87F-F951-AE48-9C79-1BD310D19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70" y="2022285"/>
            <a:ext cx="3441065" cy="407781"/>
          </a:xfrm>
        </p:spPr>
        <p:txBody>
          <a:bodyPr anchor="ctr" anchorCtr="0">
            <a:noAutofit/>
          </a:bodyPr>
          <a:lstStyle/>
          <a:p>
            <a:pPr algn="l"/>
            <a:r>
              <a:rPr kumimoji="1" lang="zh-CN" altLang="en-US" sz="2800" dirty="0"/>
              <a:t>打靶法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5724F0BF-53A1-8C4C-AD42-0E17F053D77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428196" y="2002626"/>
            <a:ext cx="636022" cy="407781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6CFF8168-52EA-4041-999C-A03781529AD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184670" y="2822932"/>
            <a:ext cx="3441065" cy="407781"/>
          </a:xfrm>
        </p:spPr>
        <p:txBody>
          <a:bodyPr anchor="ctr" anchorCtr="0">
            <a:noAutofit/>
          </a:bodyPr>
          <a:lstStyle/>
          <a:p>
            <a:pPr algn="l"/>
            <a:r>
              <a:rPr kumimoji="1" lang="en-US" altLang="zh-CN" sz="2800" dirty="0"/>
              <a:t>PETS</a:t>
            </a:r>
            <a:r>
              <a:rPr kumimoji="1" lang="zh-CN" altLang="en-US" sz="2800" dirty="0"/>
              <a:t>算法</a:t>
            </a:r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3A06AF6E-4CC5-1448-8068-D29DC14654C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428196" y="2781327"/>
            <a:ext cx="636022" cy="407781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A17EEDD9-C74B-6949-B908-973B6F607D66}"/>
              </a:ext>
            </a:extLst>
          </p:cNvPr>
          <p:cNvSpPr txBox="1">
            <a:spLocks/>
          </p:cNvSpPr>
          <p:nvPr/>
        </p:nvSpPr>
        <p:spPr>
          <a:xfrm>
            <a:off x="4428196" y="5117430"/>
            <a:ext cx="636022" cy="407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2pPr>
            <a:lvl3pPr marL="9144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3pPr>
            <a:lvl4pPr marL="13716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4pPr>
            <a:lvl5pPr marL="18288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5pPr>
            <a:lvl6pPr marL="22860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20" name="文本占位符 7">
            <a:extLst>
              <a:ext uri="{FF2B5EF4-FFF2-40B4-BE49-F238E27FC236}">
                <a16:creationId xmlns:a16="http://schemas.microsoft.com/office/drawing/2014/main" id="{35E19413-6B7B-784E-A6B8-01A75A5FD1C1}"/>
              </a:ext>
            </a:extLst>
          </p:cNvPr>
          <p:cNvSpPr txBox="1">
            <a:spLocks/>
          </p:cNvSpPr>
          <p:nvPr/>
        </p:nvSpPr>
        <p:spPr>
          <a:xfrm>
            <a:off x="5199299" y="5151720"/>
            <a:ext cx="3441065" cy="40778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2pPr>
            <a:lvl3pPr marL="9144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3pPr>
            <a:lvl4pPr marL="13716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4pPr>
            <a:lvl5pPr marL="18288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5pPr>
            <a:lvl6pPr marL="22860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267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D7A6E5-F88E-074E-9942-AB83ECAE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1077145-4420-9747-A7A2-CFD20A9E7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6957" y="2818892"/>
            <a:ext cx="3606098" cy="122021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打靶法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3F19C4E-1904-4A45-8CBB-D75A333F7C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27001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7|19|15.9|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7|19|15.9|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7|19|15.9|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7|19|15.9|1.2"/>
</p:tagLst>
</file>

<file path=ppt/theme/theme1.xml><?xml version="1.0" encoding="utf-8"?>
<a:theme xmlns:a="http://schemas.openxmlformats.org/drawingml/2006/main" name="主题5">
  <a:themeElements>
    <a:clrScheme name="伯禹配色v2">
      <a:dk1>
        <a:srgbClr val="000000"/>
      </a:dk1>
      <a:lt1>
        <a:srgbClr val="FFFFFF"/>
      </a:lt1>
      <a:dk2>
        <a:srgbClr val="57B9F2"/>
      </a:dk2>
      <a:lt2>
        <a:srgbClr val="E7E6E6"/>
      </a:lt2>
      <a:accent1>
        <a:srgbClr val="29AAF5"/>
      </a:accent1>
      <a:accent2>
        <a:srgbClr val="F05E50"/>
      </a:accent2>
      <a:accent3>
        <a:srgbClr val="29B29A"/>
      </a:accent3>
      <a:accent4>
        <a:srgbClr val="E74B7B"/>
      </a:accent4>
      <a:accent5>
        <a:srgbClr val="FF9200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12419</TotalTime>
  <Words>2206</Words>
  <Application>Microsoft Office PowerPoint</Application>
  <PresentationFormat>全屏显示(4:3)</PresentationFormat>
  <Paragraphs>290</Paragraphs>
  <Slides>30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Alibaba PuHuiTi</vt:lpstr>
      <vt:lpstr>阿里巴巴普惠体 B</vt:lpstr>
      <vt:lpstr>阿里巴巴普惠体 R</vt:lpstr>
      <vt:lpstr>Microsoft YaHei</vt:lpstr>
      <vt:lpstr>Arial</vt:lpstr>
      <vt:lpstr>Calibri</vt:lpstr>
      <vt:lpstr>Cambria Math</vt:lpstr>
      <vt:lpstr>Wingdings</vt:lpstr>
      <vt:lpstr>主题5</vt:lpstr>
      <vt:lpstr>think-cell Slide</vt:lpstr>
      <vt:lpstr>Formula</vt:lpstr>
      <vt:lpstr>PowerPoint 演示文稿</vt:lpstr>
      <vt:lpstr>课程大纲</vt:lpstr>
      <vt:lpstr>PowerPoint 演示文稿</vt:lpstr>
      <vt:lpstr>基于模型的强化学习</vt:lpstr>
      <vt:lpstr>基于模型的强化学习</vt:lpstr>
      <vt:lpstr>复习：Dyna (集成规划、决策和学习)</vt:lpstr>
      <vt:lpstr>模型预测控制</vt:lpstr>
      <vt:lpstr>PowerPoint 演示文稿</vt:lpstr>
      <vt:lpstr>打靶法</vt:lpstr>
      <vt:lpstr>打靶法</vt:lpstr>
      <vt:lpstr>打靶法</vt:lpstr>
      <vt:lpstr>PETS算法</vt:lpstr>
      <vt:lpstr>PETS算法</vt:lpstr>
      <vt:lpstr>PETS算法</vt:lpstr>
      <vt:lpstr>PETS算法的实验</vt:lpstr>
      <vt:lpstr>PowerPoint 演示文稿</vt:lpstr>
      <vt:lpstr>复习：基于模型的强化学习</vt:lpstr>
      <vt:lpstr>复习：Dyna (集成规划、决策和学习)</vt:lpstr>
      <vt:lpstr>复习：PETS算法</vt:lpstr>
      <vt:lpstr>思考问题</vt:lpstr>
      <vt:lpstr>分支推演</vt:lpstr>
      <vt:lpstr>分支推演</vt:lpstr>
      <vt:lpstr>基于模型的强化学习中对策略价值误差的分析</vt:lpstr>
      <vt:lpstr>在分支推演对策略价值误差的分析</vt:lpstr>
      <vt:lpstr>适合的实验环境</vt:lpstr>
      <vt:lpstr>适合的实验环境</vt:lpstr>
      <vt:lpstr>基于模型的策略优化算法MBPO</vt:lpstr>
      <vt:lpstr>基于模型的策略优化算法MBPO的实验结果</vt:lpstr>
      <vt:lpstr>总结基于模型的强化学习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9-基于模型的深度强化学习</dc:title>
  <dc:creator>Weinan Zhang</dc:creator>
  <cp:lastModifiedBy>Zhang Weinan</cp:lastModifiedBy>
  <cp:revision>301</cp:revision>
  <cp:lastPrinted>2019-07-12T11:51:00Z</cp:lastPrinted>
  <dcterms:created xsi:type="dcterms:W3CDTF">2019-04-27T16:00:00Z</dcterms:created>
  <dcterms:modified xsi:type="dcterms:W3CDTF">2022-05-16T09:40:36Z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2052-10.1.0.7698</vt:lpwstr>
  </property>
</Properties>
</file>